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2.svg" ContentType="image/svg+xml"/>
  <Override PartName="/ppt/media/image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3"/>
    <p:sldId id="534" r:id="rId4"/>
    <p:sldId id="532" r:id="rId5"/>
    <p:sldId id="530" r:id="rId6"/>
    <p:sldId id="544" r:id="rId8"/>
    <p:sldId id="586" r:id="rId9"/>
    <p:sldId id="635" r:id="rId10"/>
    <p:sldId id="584" r:id="rId11"/>
    <p:sldId id="621" r:id="rId12"/>
    <p:sldId id="636" r:id="rId13"/>
    <p:sldId id="538" r:id="rId14"/>
    <p:sldId id="565" r:id="rId15"/>
  </p:sldIdLst>
  <p:sldSz cx="12201525" cy="6873875"/>
  <p:notesSz cx="6858000" cy="9144000"/>
  <p:custDataLst>
    <p:tags r:id="rId20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3" userDrawn="1">
          <p15:clr>
            <a:srgbClr val="A4A3A4"/>
          </p15:clr>
        </p15:guide>
        <p15:guide id="2" pos="384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 song" initials="ls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4A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84" y="44"/>
      </p:cViewPr>
      <p:guideLst>
        <p:guide orient="horz" pos="2113"/>
        <p:guide pos="38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37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9997" y="1143000"/>
            <a:ext cx="547800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版权声明：</a:t>
            </a:r>
            <a:r>
              <a:rPr lang="en-US" altLang="zh-CN" dirty="0"/>
              <a:t>300</a:t>
            </a:r>
            <a:r>
              <a:rPr lang="zh-CN" altLang="en-US" dirty="0"/>
              <a:t>套精品模板商业授权，请联系</a:t>
            </a:r>
            <a:r>
              <a:rPr lang="en-US" altLang="zh-CN" dirty="0"/>
              <a:t>【</a:t>
            </a:r>
            <a:r>
              <a:rPr lang="zh-CN" altLang="en-US" dirty="0"/>
              <a:t>锐旗设计</a:t>
            </a:r>
            <a:r>
              <a:rPr lang="en-US" altLang="zh-CN" dirty="0"/>
              <a:t>】:https://9ppt.taobao.com</a:t>
            </a:r>
            <a:r>
              <a:rPr lang="zh-CN" altLang="en-US" dirty="0"/>
              <a:t>，专业</a:t>
            </a:r>
            <a:r>
              <a:rPr lang="en-US" altLang="zh-CN" dirty="0"/>
              <a:t>PPT</a:t>
            </a:r>
            <a:r>
              <a:rPr lang="zh-CN" altLang="en-US" dirty="0"/>
              <a:t>老师为你解决所有</a:t>
            </a:r>
            <a:r>
              <a:rPr lang="en-US" altLang="zh-CN" dirty="0"/>
              <a:t>PPT</a:t>
            </a:r>
            <a:r>
              <a:rPr lang="zh-CN" altLang="en-US" dirty="0"/>
              <a:t>问题！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AECE9-5176-4E57-B4C4-570EB4C2C33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855" y="365970"/>
            <a:ext cx="10523815" cy="132863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855" y="1829851"/>
            <a:ext cx="10523815" cy="43614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855" y="6371064"/>
            <a:ext cx="2745343" cy="36597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1755" y="6371064"/>
            <a:ext cx="4118015" cy="36597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7327" y="6371064"/>
            <a:ext cx="2745343" cy="36597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855" y="6371064"/>
            <a:ext cx="2745343" cy="36597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41755" y="6371064"/>
            <a:ext cx="4118015" cy="36597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7327" y="6371064"/>
            <a:ext cx="2745343" cy="36597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5191" y="1124961"/>
            <a:ext cx="9151144" cy="2393127"/>
          </a:xfrm>
        </p:spPr>
        <p:txBody>
          <a:bodyPr anchor="b"/>
          <a:lstStyle>
            <a:lvl1pPr algn="ctr">
              <a:defRPr sz="600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5191" y="3610376"/>
            <a:ext cx="9151144" cy="165959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835" indent="0" algn="ctr">
              <a:buNone/>
              <a:defRPr sz="2000"/>
            </a:lvl2pPr>
            <a:lvl3pPr marL="915035" indent="0" algn="ctr">
              <a:buNone/>
              <a:defRPr sz="1800"/>
            </a:lvl3pPr>
            <a:lvl4pPr marL="1372870" indent="0" algn="ctr">
              <a:buNone/>
              <a:defRPr sz="1600"/>
            </a:lvl4pPr>
            <a:lvl5pPr marL="1830070" indent="0" algn="ctr">
              <a:buNone/>
              <a:defRPr sz="1600"/>
            </a:lvl5pPr>
            <a:lvl6pPr marL="2287905" indent="0" algn="ctr">
              <a:buNone/>
              <a:defRPr sz="1600"/>
            </a:lvl6pPr>
            <a:lvl7pPr marL="2745105" indent="0" algn="ctr">
              <a:buNone/>
              <a:defRPr sz="1600"/>
            </a:lvl7pPr>
            <a:lvl8pPr marL="3202940" indent="0" algn="ctr">
              <a:buNone/>
              <a:defRPr sz="1600"/>
            </a:lvl8pPr>
            <a:lvl9pPr marL="366077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855" y="6371064"/>
            <a:ext cx="2745343" cy="36597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1755" y="6371064"/>
            <a:ext cx="4118015" cy="36597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7327" y="6371064"/>
            <a:ext cx="2745343" cy="36597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 smtClean="0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5.xml"/><Relationship Id="rId2" Type="http://schemas.openxmlformats.org/officeDocument/2006/relationships/image" Target="../media/image12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6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8" Type="http://schemas.openxmlformats.org/officeDocument/2006/relationships/slideLayout" Target="../slideLayouts/slideLayout4.xml"/><Relationship Id="rId17" Type="http://schemas.openxmlformats.org/officeDocument/2006/relationships/tags" Target="../tags/tag18.xml"/><Relationship Id="rId16" Type="http://schemas.openxmlformats.org/officeDocument/2006/relationships/tags" Target="../tags/tag17.xml"/><Relationship Id="rId15" Type="http://schemas.openxmlformats.org/officeDocument/2006/relationships/tags" Target="../tags/tag16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image" Target="../media/image6.png"/><Relationship Id="rId2" Type="http://schemas.openxmlformats.org/officeDocument/2006/relationships/tags" Target="../tags/tag20.xml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5.xml"/><Relationship Id="rId13" Type="http://schemas.openxmlformats.org/officeDocument/2006/relationships/image" Target="../media/image9.png"/><Relationship Id="rId12" Type="http://schemas.openxmlformats.org/officeDocument/2006/relationships/image" Target="../media/image8.png"/><Relationship Id="rId11" Type="http://schemas.openxmlformats.org/officeDocument/2006/relationships/tags" Target="../tags/tag27.xml"/><Relationship Id="rId10" Type="http://schemas.openxmlformats.org/officeDocument/2006/relationships/image" Target="../media/image7.jpeg"/><Relationship Id="rId1" Type="http://schemas.openxmlformats.org/officeDocument/2006/relationships/tags" Target="../tags/tag19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8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0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34.xml"/><Relationship Id="rId3" Type="http://schemas.openxmlformats.org/officeDocument/2006/relationships/image" Target="../media/image11.png"/><Relationship Id="rId2" Type="http://schemas.openxmlformats.org/officeDocument/2006/relationships/tags" Target="../tags/tag33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880612" y="2628392"/>
            <a:ext cx="4791456" cy="5334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l">
              <a:spcBef>
                <a:spcPts val="9310"/>
              </a:spcBef>
            </a:pPr>
            <a:r>
              <a:rPr lang="en-US" altLang="zh-CN" sz="4000">
                <a:sym typeface="+mn-ea"/>
              </a:rPr>
              <a:t>Silence</a:t>
            </a:r>
            <a:r>
              <a:rPr lang="zh-CN" altLang="en-US" sz="4000">
                <a:sym typeface="+mn-ea"/>
              </a:rPr>
              <a:t>四轮车</a:t>
            </a:r>
            <a:endParaRPr lang="zh-CN" altLang="en-US" sz="4000">
              <a:sym typeface="+mn-ea"/>
            </a:endParaRPr>
          </a:p>
          <a:p>
            <a:pPr indent="0" algn="l">
              <a:spcBef>
                <a:spcPts val="9310"/>
              </a:spcBef>
            </a:pPr>
            <a:r>
              <a:rPr lang="en-US" altLang="zh-CN" sz="40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zh-CN" altLang="en-US" sz="40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14320" y="5459095"/>
            <a:ext cx="8856345" cy="84391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marL="6302375" indent="0" algn="l">
              <a:spcAft>
                <a:spcPts val="280"/>
              </a:spcAft>
            </a:pPr>
            <a:endParaRPr lang="en-US" sz="4000" dirty="0">
              <a:solidFill>
                <a:srgbClr val="8B8B8B"/>
              </a:solidFill>
              <a:latin typeface="Arial" panose="020B06040202020202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670792" y="6211824"/>
            <a:ext cx="118872" cy="9144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en-US" sz="850">
                <a:solidFill>
                  <a:srgbClr val="8B8B8B"/>
                </a:solidFill>
                <a:latin typeface="Arial" panose="020B0604020202020204"/>
              </a:rPr>
              <a:t>N</a:t>
            </a:r>
            <a:endParaRPr lang="en-US" sz="850">
              <a:solidFill>
                <a:srgbClr val="8B8B8B"/>
              </a:solidFill>
              <a:latin typeface="Arial" panose="020B060402020202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21215" y="6211570"/>
            <a:ext cx="24803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 b="1" dirty="0">
                <a:latin typeface="Arial" panose="020B0604020202020204"/>
                <a:sym typeface="+mn-ea"/>
              </a:rPr>
              <a:t>2026-3-11</a:t>
            </a:r>
            <a:endParaRPr lang="en-US" altLang="en-US" sz="3600" b="1" dirty="0">
              <a:latin typeface="Arial" panose="020B0604020202020204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28085" y="3284855"/>
            <a:ext cx="38201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ES-04 PROJECT </a:t>
            </a:r>
            <a:endParaRPr lang="en-US" altLang="zh-CN" sz="32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812435" y="218150"/>
            <a:ext cx="10274701" cy="726372"/>
            <a:chOff x="689" y="672"/>
            <a:chExt cx="13522" cy="976"/>
          </a:xfrm>
        </p:grpSpPr>
        <p:sp>
          <p:nvSpPr>
            <p:cNvPr id="54" name="任意多边形 53"/>
            <p:cNvSpPr/>
            <p:nvPr/>
          </p:nvSpPr>
          <p:spPr>
            <a:xfrm flipH="1">
              <a:off x="6557" y="672"/>
              <a:ext cx="7654" cy="976"/>
            </a:xfrm>
            <a:custGeom>
              <a:avLst/>
              <a:gdLst>
                <a:gd name="connsiteX0" fmla="*/ 0 w 7654"/>
                <a:gd name="connsiteY0" fmla="*/ 976 h 976"/>
                <a:gd name="connsiteX1" fmla="*/ 8 w 7654"/>
                <a:gd name="connsiteY1" fmla="*/ 1 h 976"/>
                <a:gd name="connsiteX2" fmla="*/ 7654 w 7654"/>
                <a:gd name="connsiteY2" fmla="*/ 0 h 976"/>
                <a:gd name="connsiteX3" fmla="*/ 6495 w 7654"/>
                <a:gd name="connsiteY3" fmla="*/ 962 h 976"/>
                <a:gd name="connsiteX4" fmla="*/ 0 w 7654"/>
                <a:gd name="connsiteY4" fmla="*/ 976 h 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4" h="976">
                  <a:moveTo>
                    <a:pt x="0" y="976"/>
                  </a:moveTo>
                  <a:lnTo>
                    <a:pt x="8" y="1"/>
                  </a:lnTo>
                  <a:lnTo>
                    <a:pt x="7654" y="0"/>
                  </a:lnTo>
                  <a:lnTo>
                    <a:pt x="6495" y="962"/>
                  </a:lnTo>
                  <a:lnTo>
                    <a:pt x="0" y="976"/>
                  </a:lnTo>
                  <a:close/>
                </a:path>
              </a:pathLst>
            </a:custGeom>
            <a:gradFill>
              <a:gsLst>
                <a:gs pos="0">
                  <a:srgbClr val="E1E1E1">
                    <a:alpha val="100000"/>
                  </a:srgbClr>
                </a:gs>
                <a:gs pos="100000">
                  <a:srgbClr val="476FBB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55000">
                      <a:srgbClr val="2F4371"/>
                    </a:gs>
                    <a:gs pos="0">
                      <a:srgbClr val="E1E1E1"/>
                    </a:gs>
                    <a:gs pos="100000">
                      <a:srgbClr val="2F4371"/>
                    </a:gs>
                  </a:gsLst>
                  <a:lin ang="17160000" scaled="0"/>
                </a:gradFill>
              </a:endParaRPr>
            </a:p>
          </p:txBody>
        </p:sp>
        <p:sp>
          <p:nvSpPr>
            <p:cNvPr id="55" name="平行四边形 7"/>
            <p:cNvSpPr/>
            <p:nvPr/>
          </p:nvSpPr>
          <p:spPr>
            <a:xfrm flipH="1">
              <a:off x="689" y="677"/>
              <a:ext cx="7070" cy="971"/>
            </a:xfrm>
            <a:custGeom>
              <a:avLst/>
              <a:gdLst>
                <a:gd name="connsiteX0" fmla="*/ 0 w 7070"/>
                <a:gd name="connsiteY0" fmla="*/ 971 h 971"/>
                <a:gd name="connsiteX1" fmla="*/ 1180 w 7070"/>
                <a:gd name="connsiteY1" fmla="*/ 0 h 971"/>
                <a:gd name="connsiteX2" fmla="*/ 7070 w 7070"/>
                <a:gd name="connsiteY2" fmla="*/ 0 h 971"/>
                <a:gd name="connsiteX3" fmla="*/ 6229 w 7070"/>
                <a:gd name="connsiteY3" fmla="*/ 971 h 971"/>
                <a:gd name="connsiteX4" fmla="*/ 0 w 7070"/>
                <a:gd name="connsiteY4" fmla="*/ 971 h 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0" h="971">
                  <a:moveTo>
                    <a:pt x="0" y="971"/>
                  </a:moveTo>
                  <a:lnTo>
                    <a:pt x="1180" y="0"/>
                  </a:lnTo>
                  <a:lnTo>
                    <a:pt x="7070" y="0"/>
                  </a:lnTo>
                  <a:lnTo>
                    <a:pt x="6229" y="971"/>
                  </a:lnTo>
                  <a:lnTo>
                    <a:pt x="0" y="97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6" name="图片 55" descr="LOGO2.png"/>
            <p:cNvPicPr>
              <a:picLocks noChangeAspect="1"/>
            </p:cNvPicPr>
            <p:nvPr/>
          </p:nvPicPr>
          <p:blipFill>
            <a:blip r:embed="rId1" cstate="print"/>
            <a:srcRect l="43580" t="31213" r="35273" b="61831"/>
            <a:stretch>
              <a:fillRect/>
            </a:stretch>
          </p:blipFill>
          <p:spPr>
            <a:xfrm>
              <a:off x="11998" y="934"/>
              <a:ext cx="1961" cy="45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45529" y="225776"/>
            <a:ext cx="1328187" cy="709214"/>
            <a:chOff x="229" y="347"/>
            <a:chExt cx="2090" cy="1116"/>
          </a:xfrm>
        </p:grpSpPr>
        <p:sp>
          <p:nvSpPr>
            <p:cNvPr id="52" name="任意多边形 51"/>
            <p:cNvSpPr/>
            <p:nvPr/>
          </p:nvSpPr>
          <p:spPr>
            <a:xfrm>
              <a:off x="229" y="347"/>
              <a:ext cx="2090" cy="1117"/>
            </a:xfrm>
            <a:custGeom>
              <a:avLst/>
              <a:gdLst>
                <a:gd name="connsiteX0" fmla="*/ 0 w 2090"/>
                <a:gd name="connsiteY0" fmla="*/ 0 h 1117"/>
                <a:gd name="connsiteX1" fmla="*/ 0 w 2090"/>
                <a:gd name="connsiteY1" fmla="*/ 615 h 1117"/>
                <a:gd name="connsiteX2" fmla="*/ 417 w 2090"/>
                <a:gd name="connsiteY2" fmla="*/ 1117 h 1117"/>
                <a:gd name="connsiteX3" fmla="*/ 2090 w 2090"/>
                <a:gd name="connsiteY3" fmla="*/ 1115 h 1117"/>
                <a:gd name="connsiteX4" fmla="*/ 1167 w 2090"/>
                <a:gd name="connsiteY4" fmla="*/ 9 h 1117"/>
                <a:gd name="connsiteX5" fmla="*/ 0 w 2090"/>
                <a:gd name="connsiteY5" fmla="*/ 0 h 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0" h="1117">
                  <a:moveTo>
                    <a:pt x="0" y="0"/>
                  </a:moveTo>
                  <a:lnTo>
                    <a:pt x="0" y="615"/>
                  </a:lnTo>
                  <a:lnTo>
                    <a:pt x="417" y="1117"/>
                  </a:lnTo>
                  <a:lnTo>
                    <a:pt x="2090" y="1115"/>
                  </a:lnTo>
                  <a:lnTo>
                    <a:pt x="116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6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8D41"/>
                </a:solidFill>
              </a:endParaRPr>
            </a:p>
          </p:txBody>
        </p:sp>
        <p:sp>
          <p:nvSpPr>
            <p:cNvPr id="16" name="TextBox 3"/>
            <p:cNvSpPr txBox="1"/>
            <p:nvPr/>
          </p:nvSpPr>
          <p:spPr>
            <a:xfrm>
              <a:off x="301" y="524"/>
              <a:ext cx="1413" cy="809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3.6</a:t>
              </a:r>
              <a:endPara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7" name="TextBox 10"/>
          <p:cNvSpPr txBox="1"/>
          <p:nvPr/>
        </p:nvSpPr>
        <p:spPr>
          <a:xfrm>
            <a:off x="2451744" y="319194"/>
            <a:ext cx="5411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电机产品规格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Motor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product specifications</a:t>
            </a:r>
            <a:endParaRPr lang="en-US" altLang="zh-CN" sz="1400" b="1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textbox 264"/>
          <p:cNvSpPr/>
          <p:nvPr/>
        </p:nvSpPr>
        <p:spPr>
          <a:xfrm>
            <a:off x="719890" y="5199040"/>
            <a:ext cx="3825686" cy="805808"/>
          </a:xfrm>
          <a:prstGeom prst="rect">
            <a:avLst/>
          </a:prstGeom>
          <a:solidFill>
            <a:srgbClr val="6096E6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6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10260" algn="l" rtl="0" eaLnBrk="0">
              <a:lnSpc>
                <a:spcPct val="94000"/>
              </a:lnSpc>
              <a:spcBef>
                <a:spcPts val="0"/>
              </a:spcBef>
            </a:pPr>
            <a:r>
              <a:rPr lang="en-US" altLang="zh-CN"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160 4.5kw ZH</a:t>
            </a:r>
            <a:r>
              <a:rPr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Motor </a:t>
            </a:r>
            <a:endParaRPr 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11" name="表格 10"/>
          <p:cNvGraphicFramePr/>
          <p:nvPr/>
        </p:nvGraphicFramePr>
        <p:xfrm>
          <a:off x="4776152" y="1360734"/>
          <a:ext cx="7675245" cy="4762500"/>
        </p:xfrm>
        <a:graphic>
          <a:graphicData uri="http://schemas.openxmlformats.org/drawingml/2006/table">
            <a:tbl>
              <a:tblPr/>
              <a:tblGrid>
                <a:gridCol w="3947160"/>
                <a:gridCol w="3364230"/>
              </a:tblGrid>
              <a:tr h="411480">
                <a:tc>
                  <a:txBody>
                    <a:bodyPr/>
                    <a:p>
                      <a:pPr algn="l" fontAlgn="ctr"/>
                      <a:r>
                        <a:rPr lang="zh-CN" altLang="en-US" sz="1700" b="1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  </a:t>
                      </a:r>
                      <a:r>
                        <a:rPr lang="en-US" altLang="zh-CN" sz="1700" b="1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ltem</a:t>
                      </a:r>
                      <a:endParaRPr lang="en-US" altLang="zh-CN" sz="1700" b="1" i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FE9F9"/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700" b="1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参数  </a:t>
                      </a:r>
                      <a:r>
                        <a:rPr lang="en-US" altLang="zh-CN" sz="1700" b="1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Parameter</a:t>
                      </a:r>
                      <a:endParaRPr lang="en-US" altLang="zh-CN" sz="1700" b="1" i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FE9F9"/>
                    </a:solidFill>
                  </a:tcPr>
                </a:tc>
              </a:tr>
              <a:tr h="374650"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altLang="en-US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额定电压     （</a:t>
                      </a:r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 Voltage</a:t>
                      </a:r>
                      <a:r>
                        <a:rPr lang="zh-CN" altLang="en-US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72V</a:t>
                      </a:r>
                      <a:endParaRPr lang="en-US" altLang="zh-CN" sz="1500" b="0" i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285"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altLang="en-US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额定功率    （</a:t>
                      </a:r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Power</a:t>
                      </a:r>
                      <a:r>
                        <a:rPr lang="zh-CN" altLang="en-US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4.3KW</a:t>
                      </a:r>
                      <a:endParaRPr lang="en-US" altLang="zh-CN" sz="1500" b="0" i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650"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altLang="en-US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峰值功率   （</a:t>
                      </a:r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Peak Power</a:t>
                      </a:r>
                      <a:r>
                        <a:rPr lang="zh-CN" altLang="en-US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8.6KW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285">
                <a:tc>
                  <a:txBody>
                    <a:bodyPr/>
                    <a:p>
                      <a:pPr algn="l" fontAlgn="ctr"/>
                      <a:r>
                        <a:rPr lang="zh-CN" altLang="en-US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传感器类    （</a:t>
                      </a:r>
                      <a:r>
                        <a:rPr lang="en-US" altLang="zh-CN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Sensor type</a:t>
                      </a:r>
                      <a:r>
                        <a:rPr lang="zh-CN" altLang="en-US" sz="1500" b="0" i="0">
                          <a:solidFill>
                            <a:srgbClr val="262626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262626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TMR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285">
                <a:tc>
                  <a:txBody>
                    <a:bodyPr/>
                    <a:p>
                      <a:pPr algn="l" fontAlgn="ctr"/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峰值相电流 （</a:t>
                      </a:r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Peak Phase Current</a:t>
                      </a:r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   </a:t>
                      </a:r>
                      <a:endParaRPr lang="zh-CN" altLang="en-US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250A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650">
                <a:tc>
                  <a:txBody>
                    <a:bodyPr/>
                    <a:p>
                      <a:pPr algn="l" fontAlgn="ctr"/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电机效率      </a:t>
                      </a:r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(Motor efficiency)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≥92%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285">
                <a:tc>
                  <a:txBody>
                    <a:bodyPr/>
                    <a:p>
                      <a:pPr algn="l" fontAlgn="ctr"/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峰值扭矩    （</a:t>
                      </a:r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Peak Torque</a:t>
                      </a:r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62N·m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650">
                <a:tc>
                  <a:txBody>
                    <a:bodyPr/>
                    <a:p>
                      <a:pPr algn="l" fontAlgn="ctr"/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额定转速     （</a:t>
                      </a:r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Rated Rotation Rate</a:t>
                      </a:r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3250±5%rpm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285">
                <a:tc>
                  <a:txBody>
                    <a:bodyPr/>
                    <a:p>
                      <a:pPr algn="l" fontAlgn="ctr"/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最高转速      （</a:t>
                      </a:r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Peak Rotation Rate</a:t>
                      </a:r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5000RPM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4650">
                <a:tc>
                  <a:txBody>
                    <a:bodyPr/>
                    <a:p>
                      <a:pPr algn="l" fontAlgn="ctr"/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防护等级      （</a:t>
                      </a:r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IP</a:t>
                      </a:r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IP67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285">
                <a:tc>
                  <a:txBody>
                    <a:bodyPr/>
                    <a:p>
                      <a:pPr algn="l" fontAlgn="ctr"/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冷却方式      （</a:t>
                      </a:r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Cooling Mode</a:t>
                      </a:r>
                      <a:r>
                        <a:rPr lang="zh-CN" altLang="en-US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lang="zh-CN" altLang="en-US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5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Air - cooling</a:t>
                      </a:r>
                      <a:endParaRPr lang="en-US" altLang="zh-CN" sz="15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2" name="图片 11" descr="57b0fda2f9343cbf77ad3fbe2c5ec6a"/>
          <p:cNvPicPr>
            <a:picLocks noChangeAspect="1"/>
          </p:cNvPicPr>
          <p:nvPr/>
        </p:nvPicPr>
        <p:blipFill>
          <a:blip r:embed="rId2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</a:blip>
          <a:srcRect l="6196" t="6873" r="4864" b="11117"/>
          <a:stretch>
            <a:fillRect/>
          </a:stretch>
        </p:blipFill>
        <p:spPr>
          <a:xfrm>
            <a:off x="656590" y="1360805"/>
            <a:ext cx="3560445" cy="332232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812435" y="218150"/>
            <a:ext cx="10274701" cy="726372"/>
            <a:chOff x="689" y="672"/>
            <a:chExt cx="13522" cy="976"/>
          </a:xfrm>
        </p:grpSpPr>
        <p:sp>
          <p:nvSpPr>
            <p:cNvPr id="54" name="任意多边形 53"/>
            <p:cNvSpPr/>
            <p:nvPr/>
          </p:nvSpPr>
          <p:spPr>
            <a:xfrm flipH="1">
              <a:off x="6557" y="672"/>
              <a:ext cx="7654" cy="976"/>
            </a:xfrm>
            <a:custGeom>
              <a:avLst/>
              <a:gdLst>
                <a:gd name="connsiteX0" fmla="*/ 0 w 7654"/>
                <a:gd name="connsiteY0" fmla="*/ 976 h 976"/>
                <a:gd name="connsiteX1" fmla="*/ 8 w 7654"/>
                <a:gd name="connsiteY1" fmla="*/ 1 h 976"/>
                <a:gd name="connsiteX2" fmla="*/ 7654 w 7654"/>
                <a:gd name="connsiteY2" fmla="*/ 0 h 976"/>
                <a:gd name="connsiteX3" fmla="*/ 6495 w 7654"/>
                <a:gd name="connsiteY3" fmla="*/ 962 h 976"/>
                <a:gd name="connsiteX4" fmla="*/ 0 w 7654"/>
                <a:gd name="connsiteY4" fmla="*/ 976 h 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4" h="976">
                  <a:moveTo>
                    <a:pt x="0" y="976"/>
                  </a:moveTo>
                  <a:lnTo>
                    <a:pt x="8" y="1"/>
                  </a:lnTo>
                  <a:lnTo>
                    <a:pt x="7654" y="0"/>
                  </a:lnTo>
                  <a:lnTo>
                    <a:pt x="6495" y="962"/>
                  </a:lnTo>
                  <a:lnTo>
                    <a:pt x="0" y="976"/>
                  </a:lnTo>
                  <a:close/>
                </a:path>
              </a:pathLst>
            </a:custGeom>
            <a:gradFill>
              <a:gsLst>
                <a:gs pos="0">
                  <a:srgbClr val="E1E1E1">
                    <a:alpha val="100000"/>
                  </a:srgbClr>
                </a:gs>
                <a:gs pos="100000">
                  <a:srgbClr val="476FBB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55000">
                      <a:srgbClr val="2F4371"/>
                    </a:gs>
                    <a:gs pos="0">
                      <a:srgbClr val="E1E1E1"/>
                    </a:gs>
                    <a:gs pos="100000">
                      <a:srgbClr val="2F4371"/>
                    </a:gs>
                  </a:gsLst>
                  <a:lin ang="17160000" scaled="0"/>
                </a:gradFill>
              </a:endParaRPr>
            </a:p>
          </p:txBody>
        </p:sp>
        <p:sp>
          <p:nvSpPr>
            <p:cNvPr id="55" name="平行四边形 7"/>
            <p:cNvSpPr/>
            <p:nvPr/>
          </p:nvSpPr>
          <p:spPr>
            <a:xfrm flipH="1">
              <a:off x="689" y="677"/>
              <a:ext cx="7070" cy="971"/>
            </a:xfrm>
            <a:custGeom>
              <a:avLst/>
              <a:gdLst>
                <a:gd name="connsiteX0" fmla="*/ 0 w 7070"/>
                <a:gd name="connsiteY0" fmla="*/ 971 h 971"/>
                <a:gd name="connsiteX1" fmla="*/ 1180 w 7070"/>
                <a:gd name="connsiteY1" fmla="*/ 0 h 971"/>
                <a:gd name="connsiteX2" fmla="*/ 7070 w 7070"/>
                <a:gd name="connsiteY2" fmla="*/ 0 h 971"/>
                <a:gd name="connsiteX3" fmla="*/ 6229 w 7070"/>
                <a:gd name="connsiteY3" fmla="*/ 971 h 971"/>
                <a:gd name="connsiteX4" fmla="*/ 0 w 7070"/>
                <a:gd name="connsiteY4" fmla="*/ 971 h 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0" h="971">
                  <a:moveTo>
                    <a:pt x="0" y="971"/>
                  </a:moveTo>
                  <a:lnTo>
                    <a:pt x="1180" y="0"/>
                  </a:lnTo>
                  <a:lnTo>
                    <a:pt x="7070" y="0"/>
                  </a:lnTo>
                  <a:lnTo>
                    <a:pt x="6229" y="971"/>
                  </a:lnTo>
                  <a:lnTo>
                    <a:pt x="0" y="97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6" name="图片 55" descr="LOGO2.png"/>
            <p:cNvPicPr>
              <a:picLocks noChangeAspect="1"/>
            </p:cNvPicPr>
            <p:nvPr/>
          </p:nvPicPr>
          <p:blipFill>
            <a:blip r:embed="rId1" cstate="print"/>
            <a:srcRect l="43580" t="31213" r="35273" b="61831"/>
            <a:stretch>
              <a:fillRect/>
            </a:stretch>
          </p:blipFill>
          <p:spPr>
            <a:xfrm>
              <a:off x="11998" y="934"/>
              <a:ext cx="1961" cy="45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45529" y="225776"/>
            <a:ext cx="1328187" cy="709214"/>
            <a:chOff x="229" y="347"/>
            <a:chExt cx="2090" cy="1116"/>
          </a:xfrm>
        </p:grpSpPr>
        <p:sp>
          <p:nvSpPr>
            <p:cNvPr id="52" name="任意多边形 51"/>
            <p:cNvSpPr/>
            <p:nvPr/>
          </p:nvSpPr>
          <p:spPr>
            <a:xfrm>
              <a:off x="229" y="347"/>
              <a:ext cx="2090" cy="1117"/>
            </a:xfrm>
            <a:custGeom>
              <a:avLst/>
              <a:gdLst>
                <a:gd name="connsiteX0" fmla="*/ 0 w 2090"/>
                <a:gd name="connsiteY0" fmla="*/ 0 h 1117"/>
                <a:gd name="connsiteX1" fmla="*/ 0 w 2090"/>
                <a:gd name="connsiteY1" fmla="*/ 615 h 1117"/>
                <a:gd name="connsiteX2" fmla="*/ 417 w 2090"/>
                <a:gd name="connsiteY2" fmla="*/ 1117 h 1117"/>
                <a:gd name="connsiteX3" fmla="*/ 2090 w 2090"/>
                <a:gd name="connsiteY3" fmla="*/ 1115 h 1117"/>
                <a:gd name="connsiteX4" fmla="*/ 1167 w 2090"/>
                <a:gd name="connsiteY4" fmla="*/ 9 h 1117"/>
                <a:gd name="connsiteX5" fmla="*/ 0 w 2090"/>
                <a:gd name="connsiteY5" fmla="*/ 0 h 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0" h="1117">
                  <a:moveTo>
                    <a:pt x="0" y="0"/>
                  </a:moveTo>
                  <a:lnTo>
                    <a:pt x="0" y="615"/>
                  </a:lnTo>
                  <a:lnTo>
                    <a:pt x="417" y="1117"/>
                  </a:lnTo>
                  <a:lnTo>
                    <a:pt x="2090" y="1115"/>
                  </a:lnTo>
                  <a:lnTo>
                    <a:pt x="116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6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8D41"/>
                </a:solidFill>
              </a:endParaRPr>
            </a:p>
          </p:txBody>
        </p:sp>
        <p:sp>
          <p:nvSpPr>
            <p:cNvPr id="16" name="TextBox 3"/>
            <p:cNvSpPr txBox="1"/>
            <p:nvPr/>
          </p:nvSpPr>
          <p:spPr>
            <a:xfrm>
              <a:off x="301" y="524"/>
              <a:ext cx="1413" cy="809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3.9</a:t>
              </a:r>
              <a:endPara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7" name="TextBox 10"/>
          <p:cNvSpPr txBox="1"/>
          <p:nvPr/>
        </p:nvSpPr>
        <p:spPr>
          <a:xfrm>
            <a:off x="2451744" y="319194"/>
            <a:ext cx="5411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控制器产品规格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Battery product specifications</a:t>
            </a:r>
            <a:endParaRPr lang="en-US" altLang="zh-CN" sz="1400" b="1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9905" y="1358265"/>
            <a:ext cx="3652520" cy="51066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835" y="1358265"/>
            <a:ext cx="3639820" cy="510603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K:\免费商用图片\glass-building-162539.jpgglass-building-16253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3982019" y="463451"/>
            <a:ext cx="8235394" cy="4452921"/>
          </a:xfrm>
          <a:prstGeom prst="rect">
            <a:avLst/>
          </a:prstGeom>
        </p:spPr>
      </p:pic>
      <p:sp>
        <p:nvSpPr>
          <p:cNvPr id="7" name="直角三角形 6"/>
          <p:cNvSpPr/>
          <p:nvPr/>
        </p:nvSpPr>
        <p:spPr>
          <a:xfrm>
            <a:off x="1515658" y="4565579"/>
            <a:ext cx="1631001" cy="1464183"/>
          </a:xfrm>
          <a:prstGeom prst="rtTriangle">
            <a:avLst/>
          </a:prstGeom>
          <a:pattFill prst="dkUpDiag">
            <a:fgClr>
              <a:schemeClr val="bg1"/>
            </a:fgClr>
            <a:bgClr>
              <a:schemeClr val="bg1">
                <a:lumMod val="9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 flipH="1">
            <a:off x="3146977" y="915289"/>
            <a:ext cx="8655457" cy="5166583"/>
            <a:chOff x="-20" y="0"/>
            <a:chExt cx="18160" cy="10840"/>
          </a:xfrm>
        </p:grpSpPr>
        <p:sp>
          <p:nvSpPr>
            <p:cNvPr id="8" name="直角三角形 7"/>
            <p:cNvSpPr/>
            <p:nvPr/>
          </p:nvSpPr>
          <p:spPr>
            <a:xfrm>
              <a:off x="-20" y="7768"/>
              <a:ext cx="3422" cy="3072"/>
            </a:xfrm>
            <a:prstGeom prst="rtTriangle">
              <a:avLst/>
            </a:prstGeom>
            <a:pattFill prst="dkUpDiag">
              <a:fgClr>
                <a:schemeClr val="bg1"/>
              </a:fgClr>
              <a:bgClr>
                <a:schemeClr val="bg1">
                  <a:lumMod val="9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直角三角形 21"/>
            <p:cNvSpPr/>
            <p:nvPr/>
          </p:nvSpPr>
          <p:spPr>
            <a:xfrm flipH="1" flipV="1">
              <a:off x="14718" y="0"/>
              <a:ext cx="3422" cy="3072"/>
            </a:xfrm>
            <a:prstGeom prst="rtTriangle">
              <a:avLst/>
            </a:prstGeom>
            <a:pattFill prst="dkUpDiag">
              <a:fgClr>
                <a:schemeClr val="bg1"/>
              </a:fgClr>
              <a:bgClr>
                <a:schemeClr val="bg1">
                  <a:lumMod val="9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25" name="文本框 9"/>
          <p:cNvSpPr txBox="1">
            <a:spLocks noChangeArrowheads="1"/>
          </p:cNvSpPr>
          <p:nvPr/>
        </p:nvSpPr>
        <p:spPr bwMode="auto">
          <a:xfrm>
            <a:off x="10077062" y="6104115"/>
            <a:ext cx="1913479" cy="721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sz="10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</a:rPr>
              <a:t>浙江琦玛新能源</a:t>
            </a:r>
            <a:r>
              <a:rPr sz="10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</a:rPr>
              <a:t>有限公司</a:t>
            </a:r>
            <a:endParaRPr sz="1000" b="1" noProof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</a:endParaRPr>
          </a:p>
          <a:p>
            <a:pPr algn="l" eaLnBrk="1" hangingPunct="1"/>
            <a:endParaRPr sz="1000" b="1" noProof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</a:endParaRPr>
          </a:p>
          <a:p>
            <a:pPr algn="l" eaLnBrk="1" hangingPunct="1"/>
            <a:r>
              <a:rPr lang="en-US" sz="7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</a:rPr>
              <a:t>ZHEJIANG</a:t>
            </a:r>
            <a:r>
              <a:rPr sz="7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en-US" sz="7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</a:rPr>
              <a:t>QIMA</a:t>
            </a:r>
            <a:r>
              <a:rPr sz="7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en-US" sz="7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</a:rPr>
              <a:t>NEW  ENERGY </a:t>
            </a:r>
            <a:r>
              <a:rPr sz="7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</a:rPr>
              <a:t> CO.,Ltd</a:t>
            </a:r>
            <a:endParaRPr sz="700" b="1" noProof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</a:endParaRPr>
          </a:p>
          <a:p>
            <a:pPr algn="l" eaLnBrk="1" hangingPunct="1"/>
            <a:endParaRPr lang="en-US" sz="700" b="1" noProof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  <a:sym typeface="+mn-ea"/>
            </a:endParaRPr>
          </a:p>
          <a:p>
            <a:pPr algn="l" eaLnBrk="1" hangingPunct="1"/>
            <a:r>
              <a:rPr lang="en-US" sz="700" b="1" noProof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等线" panose="02010600030101010101" charset="-122"/>
                <a:ea typeface="等线" panose="02010600030101010101" charset="-122"/>
                <a:sym typeface="+mn-ea"/>
              </a:rPr>
              <a:t>WEB: www.votol.net</a:t>
            </a:r>
            <a:endParaRPr sz="700" b="1" noProof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353" y="6534981"/>
            <a:ext cx="8227768" cy="198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70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©202</a:t>
            </a:r>
            <a:r>
              <a:rPr lang="en-US" altLang="zh-CN" sz="70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zh-CN" altLang="en-US" sz="70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CN" altLang="en-US" sz="70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entury Gothic" panose="020B0502020202020204" pitchFamily="34" charset="0"/>
              </a:rPr>
              <a:t>QIMA  </a:t>
            </a:r>
            <a:r>
              <a:rPr lang="en-US" altLang="zh-CN" sz="70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Century Gothic" panose="020B0502020202020204" pitchFamily="34" charset="0"/>
              </a:rPr>
              <a:t>NEW</a:t>
            </a:r>
            <a:r>
              <a:rPr lang="zh-CN" altLang="en-US" sz="70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70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ENERGY </a:t>
            </a:r>
            <a:r>
              <a:rPr lang="zh-CN" altLang="en-US" sz="70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rights reserved.Also regarding any disposal,exploitation,reproduction,editing,distribution,as well as in the event of appplication for industrial property rights.</a:t>
            </a:r>
            <a:endParaRPr lang="zh-CN" altLang="en-US" sz="70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66" name="textbox 1066"/>
          <p:cNvSpPr/>
          <p:nvPr/>
        </p:nvSpPr>
        <p:spPr>
          <a:xfrm>
            <a:off x="407988" y="4807067"/>
            <a:ext cx="7094043" cy="15112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5270"/>
              </a:lnSpc>
            </a:pPr>
            <a:r>
              <a:rPr sz="3905" b="1" kern="0" spc="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lang="en-US" sz="3905" b="1" kern="0" spc="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HANK</a:t>
            </a:r>
            <a:r>
              <a:rPr sz="3905" b="1" kern="0" spc="3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3905" b="1" kern="0" spc="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YOU</a:t>
            </a:r>
            <a:r>
              <a:rPr sz="3905" b="1" kern="0" spc="3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3905" b="1" kern="0" spc="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FOR</a:t>
            </a:r>
            <a:r>
              <a:rPr sz="3905" b="1" kern="0" spc="3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3905" b="1" kern="0" spc="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LI</a:t>
            </a:r>
            <a:r>
              <a:rPr lang="en-US" sz="3905" b="1" kern="0" spc="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STING</a:t>
            </a:r>
            <a:endParaRPr sz="3905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500" dirty="0">
              <a:solidFill>
                <a:schemeClr val="accent1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ts val="2645"/>
              </a:lnSpc>
              <a:spcBef>
                <a:spcPts val="5"/>
              </a:spcBef>
            </a:pPr>
            <a:r>
              <a:rPr sz="2000" b="1" kern="0" spc="-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sz="2000" b="1" kern="0" spc="-15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您</a:t>
            </a:r>
            <a:r>
              <a:rPr sz="2000" b="1" kern="0" spc="-16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</a:t>
            </a:r>
            <a:r>
              <a:rPr sz="2000" b="1" kern="0" spc="-1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</a:t>
            </a:r>
            <a:r>
              <a:rPr sz="2000" b="1" kern="0" spc="-1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</a:t>
            </a:r>
            <a:r>
              <a:rPr sz="2000" b="1" kern="0" spc="-1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 的</a:t>
            </a:r>
            <a:r>
              <a:rPr sz="2000" b="1" kern="0" spc="-18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3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</a:t>
            </a:r>
            <a:r>
              <a:rPr sz="2000" b="1" kern="0" spc="-15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2000" b="1" kern="0" spc="-15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源</a:t>
            </a:r>
            <a:r>
              <a:rPr lang="en-US"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000" b="1" kern="0" spc="-17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r>
              <a:rPr sz="2000" b="1" kern="0" spc="-15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</a:t>
            </a:r>
            <a:r>
              <a:rPr sz="2000" b="1" kern="0" spc="-15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</a:t>
            </a:r>
            <a:r>
              <a:rPr lang="zh-CN"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</a:t>
            </a:r>
            <a:r>
              <a:rPr sz="2000" b="1" kern="0" spc="-16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</a:t>
            </a:r>
            <a:r>
              <a:rPr sz="2000" b="1" kern="0" spc="-16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</a:t>
            </a:r>
            <a:r>
              <a:rPr sz="2000" b="1" kern="0" spc="-15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2000" b="1" kern="0" spc="-1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 !</a:t>
            </a:r>
            <a:endParaRPr sz="2000" b="1" kern="0" spc="-40" dirty="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ts val="2645"/>
              </a:lnSpc>
              <a:spcBef>
                <a:spcPts val="5"/>
              </a:spcBef>
            </a:pPr>
            <a:r>
              <a:rPr lang="en-US" altLang="zh-CN" sz="1400" b="1" kern="0" spc="-40" dirty="0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We provide you with professional new energy power system solutions!</a:t>
            </a:r>
            <a:endParaRPr lang="en-US" altLang="zh-CN" sz="1400" b="1" kern="0" spc="-40" dirty="0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微信图片_20200304161738"/>
          <p:cNvPicPr>
            <a:picLocks noChangeAspect="1"/>
          </p:cNvPicPr>
          <p:nvPr/>
        </p:nvPicPr>
        <p:blipFill>
          <a:blip r:embed="rId2">
            <a:lum bright="-24000"/>
          </a:blip>
          <a:srcRect t="31543" b="42611"/>
          <a:stretch>
            <a:fillRect/>
          </a:stretch>
        </p:blipFill>
        <p:spPr>
          <a:xfrm>
            <a:off x="8767304" y="6319548"/>
            <a:ext cx="1282431" cy="33172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4057" y="4157590"/>
            <a:ext cx="8868983" cy="113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5" b="1">
                <a:solidFill>
                  <a:srgbClr val="476FBC"/>
                </a:solidFill>
                <a:latin typeface="微软雅黑" panose="020B0503020204020204" charset="-122"/>
                <a:ea typeface="微软雅黑" panose="020B0503020204020204" charset="-122"/>
              </a:rPr>
              <a:t>新能源动力系统解决方案供应商</a:t>
            </a:r>
            <a:endParaRPr lang="zh-CN" altLang="en-US" sz="4005" b="1">
              <a:solidFill>
                <a:srgbClr val="476FBC"/>
              </a:solidFill>
            </a:endParaRPr>
          </a:p>
          <a:p>
            <a:r>
              <a:rPr lang="zh-CN" altLang="en-US" sz="2800" b="1">
                <a:solidFill>
                  <a:srgbClr val="476FBC"/>
                </a:solidFill>
              </a:rPr>
              <a:t>E-POWER DRIVE SYSTEM SOLUTION PROVIDER</a:t>
            </a:r>
            <a:endParaRPr lang="zh-CN" altLang="en-US" sz="2800" b="1">
              <a:solidFill>
                <a:srgbClr val="476FBC"/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96521" y="6035130"/>
            <a:ext cx="4601517" cy="453353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6F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5" name="文本框 1"/>
          <p:cNvSpPr txBox="1"/>
          <p:nvPr/>
        </p:nvSpPr>
        <p:spPr>
          <a:xfrm>
            <a:off x="1200683" y="6103543"/>
            <a:ext cx="1985465" cy="321309"/>
          </a:xfrm>
          <a:prstGeom prst="rect">
            <a:avLst/>
          </a:prstGeom>
          <a:noFill/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633" tIns="34316" rIns="68633" bIns="34316" numCol="1" spcCol="0" rtlCol="0" fromWordArt="0" anchor="t" anchorCtr="0" forceAA="0" compatLnSpc="1">
            <a:noAutofit/>
          </a:bodyPr>
          <a:lstStyle/>
          <a:p>
            <a:pPr algn="l"/>
            <a:r>
              <a:rPr lang="en-US" sz="1400" b="1" noProof="0" dirty="0">
                <a:ln w="0"/>
                <a:solidFill>
                  <a:srgbClr val="476FBC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sym typeface="+mn-ea"/>
              </a:rPr>
              <a:t>www.votol.net</a:t>
            </a:r>
            <a:endParaRPr lang="en-US" sz="1400" b="1" noProof="0" dirty="0">
              <a:ln w="0"/>
              <a:solidFill>
                <a:srgbClr val="476FBC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52059" y="6109705"/>
            <a:ext cx="1639804" cy="29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ts val="1600"/>
              </a:lnSpc>
            </a:pPr>
            <a:r>
              <a:rPr lang="en-US" altLang="zh-CN" sz="1400" dirty="0">
                <a:solidFill>
                  <a:srgbClr val="476FBC"/>
                </a:solidFill>
                <a:uFillTx/>
                <a:latin typeface="汉仪君黑-45简" panose="020B0604020202020204" charset="-122"/>
                <a:ea typeface="汉仪君黑-45简" panose="020B0604020202020204" charset="-122"/>
                <a:cs typeface="HK Grotesk Black" panose="00000A00000000000000" charset="0"/>
              </a:rPr>
              <a:t>0576-8805 8891</a:t>
            </a:r>
            <a:endParaRPr lang="en-US" altLang="zh-CN" sz="1400" dirty="0">
              <a:solidFill>
                <a:srgbClr val="476FBC"/>
              </a:solidFill>
              <a:uFillTx/>
              <a:latin typeface="汉仪君黑-45简" panose="020B0604020202020204" charset="-122"/>
              <a:ea typeface="汉仪君黑-45简" panose="020B0604020202020204" charset="-122"/>
              <a:cs typeface="HK Grotesk Black" panose="00000A00000000000000" charset="0"/>
            </a:endParaRPr>
          </a:p>
        </p:txBody>
      </p:sp>
      <p:pic>
        <p:nvPicPr>
          <p:cNvPr id="10" name="图片 9" descr="C:\Users\Administrator\Desktop\网址.svg网址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920423" y="6122910"/>
            <a:ext cx="270131" cy="281695"/>
          </a:xfrm>
          <a:prstGeom prst="rect">
            <a:avLst/>
          </a:prstGeom>
        </p:spPr>
      </p:pic>
      <p:pic>
        <p:nvPicPr>
          <p:cNvPr id="12" name="图片 11" descr="电话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6083" y="6123790"/>
            <a:ext cx="269287" cy="280815"/>
          </a:xfrm>
          <a:prstGeom prst="rect">
            <a:avLst/>
          </a:prstGeom>
        </p:spPr>
      </p:pic>
      <p:pic>
        <p:nvPicPr>
          <p:cNvPr id="18" name="图片 17" descr="微信图片_20200524144837"/>
          <p:cNvPicPr>
            <a:picLocks noChangeAspect="1"/>
          </p:cNvPicPr>
          <p:nvPr/>
        </p:nvPicPr>
        <p:blipFill>
          <a:blip r:embed="rId5">
            <a:lum bright="-18000"/>
          </a:blip>
          <a:srcRect r="6833" b="26812"/>
          <a:stretch>
            <a:fillRect/>
          </a:stretch>
        </p:blipFill>
        <p:spPr>
          <a:xfrm>
            <a:off x="696504" y="3000987"/>
            <a:ext cx="3317925" cy="101615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 rot="5400000">
            <a:off x="7207797" y="1808797"/>
            <a:ext cx="6310476" cy="3048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810" b="1">
                <a:ln>
                  <a:solidFill>
                    <a:schemeClr val="bg2"/>
                  </a:solidFill>
                </a:ln>
                <a:noFill/>
                <a:latin typeface="微软雅黑" panose="020B0503020204020204" charset="-122"/>
                <a:ea typeface="微软雅黑" panose="020B0503020204020204" charset="-122"/>
              </a:rPr>
              <a:t>VOTOL</a:t>
            </a:r>
            <a:endParaRPr lang="en-US" altLang="zh-CN" sz="13810" b="1">
              <a:ln>
                <a:solidFill>
                  <a:schemeClr val="bg2"/>
                </a:solidFill>
              </a:ln>
              <a:noFill/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en-US" altLang="zh-CN" sz="5405" b="1">
                <a:ln>
                  <a:solidFill>
                    <a:schemeClr val="bg2"/>
                  </a:solidFill>
                </a:ln>
                <a:noFill/>
                <a:latin typeface="微软雅黑" panose="020B0503020204020204" charset="-122"/>
                <a:ea typeface="微软雅黑" panose="020B0503020204020204" charset="-122"/>
              </a:rPr>
              <a:t>QIMA E-POWER</a:t>
            </a:r>
            <a:endParaRPr lang="en-US" altLang="zh-CN" sz="5405" b="1">
              <a:ln>
                <a:solidFill>
                  <a:schemeClr val="bg2"/>
                </a:solidFill>
              </a:ln>
              <a:noFill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259"/>
            <a:ext cx="3146341" cy="6863358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137173" y="554327"/>
            <a:ext cx="446118" cy="1755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5405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 rot="5400000">
            <a:off x="-1518200" y="2912653"/>
            <a:ext cx="5824322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5" b="1"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  <a:noFill/>
                <a:latin typeface="Arial Black" panose="020B0A04020102020204" charset="0"/>
                <a:cs typeface="Arial Black" panose="020B0A04020102020204" charset="0"/>
              </a:rPr>
              <a:t>CONTENTS</a:t>
            </a:r>
            <a:endParaRPr lang="en-US" altLang="zh-CN" sz="6605" b="1"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  <a:noFill/>
              <a:latin typeface="Arial Black" panose="020B0A04020102020204" charset="0"/>
              <a:cs typeface="Arial Black" panose="020B0A04020102020204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>
            <a:off x="4510910" y="1073528"/>
            <a:ext cx="730821" cy="716840"/>
            <a:chOff x="7105" y="1681"/>
            <a:chExt cx="1150" cy="112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" name="圆角矩形 9"/>
            <p:cNvSpPr/>
            <p:nvPr>
              <p:custDataLst>
                <p:tags r:id="rId2"/>
              </p:custDataLst>
            </p:nvPr>
          </p:nvSpPr>
          <p:spPr>
            <a:xfrm>
              <a:off x="7105" y="1681"/>
              <a:ext cx="1128" cy="1128"/>
            </a:xfrm>
            <a:prstGeom prst="roundRect">
              <a:avLst/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3"/>
              </p:custDataLst>
            </p:nvPr>
          </p:nvSpPr>
          <p:spPr>
            <a:xfrm>
              <a:off x="7332" y="1681"/>
              <a:ext cx="923" cy="1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3605" b="1">
                  <a:solidFill>
                    <a:schemeClr val="bg1"/>
                  </a:solidFill>
                </a:rPr>
                <a:t>1</a:t>
              </a:r>
              <a:endParaRPr lang="en-US" altLang="zh-CN" sz="3605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4510593" y="2265083"/>
            <a:ext cx="730821" cy="716840"/>
            <a:chOff x="7105" y="1681"/>
            <a:chExt cx="1150" cy="112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4" name="圆角矩形 13"/>
            <p:cNvSpPr/>
            <p:nvPr>
              <p:custDataLst>
                <p:tags r:id="rId5"/>
              </p:custDataLst>
            </p:nvPr>
          </p:nvSpPr>
          <p:spPr>
            <a:xfrm>
              <a:off x="7105" y="1681"/>
              <a:ext cx="1128" cy="1128"/>
            </a:xfrm>
            <a:prstGeom prst="roundRect">
              <a:avLst/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6"/>
              </p:custDataLst>
            </p:nvPr>
          </p:nvSpPr>
          <p:spPr>
            <a:xfrm>
              <a:off x="7332" y="1681"/>
              <a:ext cx="923" cy="1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3605" b="1">
                  <a:solidFill>
                    <a:schemeClr val="bg1"/>
                  </a:solidFill>
                </a:rPr>
                <a:t>2</a:t>
              </a:r>
              <a:endParaRPr lang="en-US" altLang="zh-CN" sz="3605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7"/>
            </p:custDataLst>
          </p:nvPr>
        </p:nvGrpSpPr>
        <p:grpSpPr>
          <a:xfrm>
            <a:off x="4510593" y="3456638"/>
            <a:ext cx="730821" cy="716840"/>
            <a:chOff x="7105" y="1681"/>
            <a:chExt cx="1150" cy="112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7" name="圆角矩形 16"/>
            <p:cNvSpPr/>
            <p:nvPr>
              <p:custDataLst>
                <p:tags r:id="rId8"/>
              </p:custDataLst>
            </p:nvPr>
          </p:nvSpPr>
          <p:spPr>
            <a:xfrm>
              <a:off x="7105" y="1681"/>
              <a:ext cx="1128" cy="1128"/>
            </a:xfrm>
            <a:prstGeom prst="roundRect">
              <a:avLst/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>
              <p:custDataLst>
                <p:tags r:id="rId9"/>
              </p:custDataLst>
            </p:nvPr>
          </p:nvSpPr>
          <p:spPr>
            <a:xfrm>
              <a:off x="7332" y="1681"/>
              <a:ext cx="923" cy="1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3605" b="1">
                  <a:solidFill>
                    <a:schemeClr val="bg1"/>
                  </a:solidFill>
                </a:rPr>
                <a:t>3</a:t>
              </a:r>
              <a:endParaRPr lang="en-US" altLang="zh-CN" sz="3605" b="1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4510593" y="4648193"/>
            <a:ext cx="730821" cy="716840"/>
            <a:chOff x="7105" y="1681"/>
            <a:chExt cx="1150" cy="112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0" name="圆角矩形 19"/>
            <p:cNvSpPr/>
            <p:nvPr>
              <p:custDataLst>
                <p:tags r:id="rId11"/>
              </p:custDataLst>
            </p:nvPr>
          </p:nvSpPr>
          <p:spPr>
            <a:xfrm>
              <a:off x="7105" y="1681"/>
              <a:ext cx="1128" cy="1128"/>
            </a:xfrm>
            <a:prstGeom prst="roundRect">
              <a:avLst/>
            </a:prstGeom>
            <a:solidFill>
              <a:srgbClr val="4472C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>
              <p:custDataLst>
                <p:tags r:id="rId12"/>
              </p:custDataLst>
            </p:nvPr>
          </p:nvSpPr>
          <p:spPr>
            <a:xfrm>
              <a:off x="7332" y="1681"/>
              <a:ext cx="923" cy="1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3605" b="1">
                  <a:solidFill>
                    <a:schemeClr val="bg1"/>
                  </a:solidFill>
                </a:rPr>
                <a:t>4</a:t>
              </a:r>
              <a:endParaRPr lang="en-US" altLang="zh-CN" sz="3605" b="1">
                <a:solidFill>
                  <a:schemeClr val="bg1"/>
                </a:solidFill>
              </a:endParaRPr>
            </a:p>
          </p:txBody>
        </p:sp>
      </p:grpSp>
      <p:sp>
        <p:nvSpPr>
          <p:cNvPr id="22" name="文本框 21"/>
          <p:cNvSpPr txBox="1"/>
          <p:nvPr>
            <p:custDataLst>
              <p:tags r:id="rId13"/>
            </p:custDataLst>
          </p:nvPr>
        </p:nvSpPr>
        <p:spPr>
          <a:xfrm>
            <a:off x="5524368" y="1128180"/>
            <a:ext cx="3969309" cy="706755"/>
          </a:xfrm>
          <a:prstGeom prst="rect">
            <a:avLst/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zh-CN" altLang="en-US" sz="2000" b="1"/>
              <a:t>公司介绍</a:t>
            </a:r>
            <a:endParaRPr lang="zh-CN" altLang="en-US" sz="2000" b="1"/>
          </a:p>
          <a:p>
            <a:r>
              <a:rPr lang="en-US" altLang="zh-CN" sz="2000" b="1">
                <a:solidFill>
                  <a:schemeClr val="accent3"/>
                </a:solidFill>
              </a:rPr>
              <a:t>Company Profile</a:t>
            </a:r>
            <a:endParaRPr lang="en-US" altLang="zh-CN" sz="2000" b="1">
              <a:solidFill>
                <a:schemeClr val="accent3"/>
              </a:solidFill>
            </a:endParaRPr>
          </a:p>
        </p:txBody>
      </p:sp>
      <p:sp>
        <p:nvSpPr>
          <p:cNvPr id="23" name="文本框 22"/>
          <p:cNvSpPr txBox="1"/>
          <p:nvPr>
            <p:custDataLst>
              <p:tags r:id="rId14"/>
            </p:custDataLst>
          </p:nvPr>
        </p:nvSpPr>
        <p:spPr>
          <a:xfrm>
            <a:off x="5524368" y="2308932"/>
            <a:ext cx="273009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技术优势</a:t>
            </a:r>
            <a:endParaRPr lang="en-US" altLang="zh-CN" sz="2000" b="1"/>
          </a:p>
          <a:p>
            <a:r>
              <a:rPr lang="en-US" altLang="zh-CN" sz="2000" b="1">
                <a:solidFill>
                  <a:schemeClr val="accent3"/>
                </a:solidFill>
              </a:rPr>
              <a:t>Technical advantages</a:t>
            </a:r>
            <a:endParaRPr lang="en-US" altLang="zh-CN" sz="2000" b="1">
              <a:solidFill>
                <a:schemeClr val="accent3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15"/>
            </p:custDataLst>
          </p:nvPr>
        </p:nvSpPr>
        <p:spPr>
          <a:xfrm>
            <a:off x="5524500" y="3489960"/>
            <a:ext cx="42608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产品规格介绍</a:t>
            </a:r>
            <a:endParaRPr lang="zh-CN" altLang="en-US" sz="2000" b="1"/>
          </a:p>
          <a:p>
            <a:r>
              <a:rPr lang="en-US" altLang="zh-CN" sz="2000" b="1">
                <a:solidFill>
                  <a:schemeClr val="accent3"/>
                </a:solidFill>
              </a:rPr>
              <a:t>Product Specification Introduction</a:t>
            </a:r>
            <a:endParaRPr lang="en-US" altLang="zh-CN" sz="2000" b="1">
              <a:solidFill>
                <a:schemeClr val="accent3"/>
              </a:solidFill>
            </a:endParaRPr>
          </a:p>
        </p:txBody>
      </p:sp>
      <p:sp>
        <p:nvSpPr>
          <p:cNvPr id="25" name="文本框 24"/>
          <p:cNvSpPr txBox="1"/>
          <p:nvPr>
            <p:custDataLst>
              <p:tags r:id="rId16"/>
            </p:custDataLst>
          </p:nvPr>
        </p:nvSpPr>
        <p:spPr>
          <a:xfrm>
            <a:off x="5524368" y="4671070"/>
            <a:ext cx="40347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/>
              <a:t>项目进度</a:t>
            </a:r>
            <a:endParaRPr lang="zh-CN" altLang="en-US" sz="2000" b="1"/>
          </a:p>
          <a:p>
            <a:r>
              <a:rPr lang="en-US" altLang="zh-CN" sz="2000" b="1">
                <a:solidFill>
                  <a:schemeClr val="accent3"/>
                </a:solidFill>
              </a:rPr>
              <a:t>Project Progress</a:t>
            </a:r>
            <a:endParaRPr lang="en-US" altLang="zh-CN" sz="2000" b="1">
              <a:solidFill>
                <a:schemeClr val="accent3"/>
              </a:solidFill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6"/>
          <p:cNvSpPr txBox="1"/>
          <p:nvPr>
            <p:custDataLst>
              <p:tags r:id="rId1"/>
            </p:custDataLst>
          </p:nvPr>
        </p:nvSpPr>
        <p:spPr>
          <a:xfrm>
            <a:off x="498864" y="1923821"/>
            <a:ext cx="3282337" cy="218864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基地现状    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Base status </a:t>
            </a:r>
            <a:endParaRPr lang="zh-CN" altLang="en-US" sz="12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主营业务：</a:t>
            </a: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Main business</a:t>
            </a:r>
            <a:endParaRPr lang="zh-CN" altLang="en-US" sz="11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控制器、仪表、轮毂    </a:t>
            </a:r>
            <a:endParaRPr lang="en-US" altLang="zh-CN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</a:pP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controllers, speedometer, wheel hub</a:t>
            </a:r>
            <a:endParaRPr lang="zh-CN" altLang="en-US" sz="11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生产面积</a:t>
            </a: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Production area</a:t>
            </a: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11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32000</a:t>
            </a:r>
            <a:r>
              <a:rPr lang="zh-CN" altLang="en-US" sz="11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宋体" panose="02010600030101010101" pitchFamily="2" charset="-122"/>
                <a:cs typeface="微软雅黑" panose="020B0503020204020204" charset="-122"/>
              </a:rPr>
              <a:t>㎡</a:t>
            </a: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产值：</a:t>
            </a:r>
            <a:r>
              <a:rPr lang="en-US" altLang="zh-CN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</a:t>
            </a:r>
            <a:r>
              <a:rPr lang="zh-CN" altLang="en-US" sz="1400" i="0" dirty="0">
                <a:solidFill>
                  <a:srgbClr val="C0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（包括铝轮毂产值）</a:t>
            </a:r>
            <a:endParaRPr lang="en-US" altLang="zh-CN" sz="1400" i="0" dirty="0">
              <a:solidFill>
                <a:srgbClr val="C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</a:pPr>
            <a:r>
              <a:rPr lang="en-US" altLang="zh-CN" sz="1200" i="0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Output value: 400million yuan (including aluminum wheel hub output value)</a:t>
            </a:r>
            <a:endParaRPr lang="en-US" altLang="zh-CN" sz="1200" i="0" dirty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4992" y="5141974"/>
            <a:ext cx="3096772" cy="1528368"/>
          </a:xfrm>
          <a:prstGeom prst="snip2DiagRect">
            <a:avLst/>
          </a:prstGeom>
        </p:spPr>
      </p:pic>
      <p:sp>
        <p:nvSpPr>
          <p:cNvPr id="6" name="TextBox 6"/>
          <p:cNvSpPr txBox="1"/>
          <p:nvPr>
            <p:custDataLst>
              <p:tags r:id="rId4"/>
            </p:custDataLst>
          </p:nvPr>
        </p:nvSpPr>
        <p:spPr>
          <a:xfrm>
            <a:off x="4097043" y="1923821"/>
            <a:ext cx="3957234" cy="243013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</a:t>
            </a: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月份</a:t>
            </a:r>
            <a:r>
              <a:rPr lang="en-US" altLang="zh-CN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投产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355600">
              <a:lnSpc>
                <a:spcPct val="130000"/>
              </a:lnSpc>
            </a:pPr>
            <a:r>
              <a:rPr lang="en-US" altLang="zh-CN" sz="12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Put into operation in Sep 2024</a:t>
            </a:r>
            <a:endParaRPr lang="en-US" altLang="zh-CN" sz="12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主营业务：</a:t>
            </a: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Main business</a:t>
            </a: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大三电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10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控制器、锂电池</a:t>
            </a:r>
            <a:r>
              <a:rPr lang="en-US" altLang="zh-CN" sz="10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PK</a:t>
            </a:r>
            <a:r>
              <a:rPr lang="zh-CN" altLang="en-US" sz="10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、电机</a:t>
            </a:r>
            <a:endParaRPr lang="en-US" altLang="zh-CN" sz="10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Controller, lithium battery PK, motor</a:t>
            </a:r>
            <a:endParaRPr lang="zh-CN" altLang="en-US" sz="10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小三电：</a:t>
            </a:r>
            <a:r>
              <a:rPr lang="zh-CN" sz="1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仪表、充电器、 </a:t>
            </a: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DCDC</a:t>
            </a:r>
            <a:endParaRPr lang="en-US" altLang="zh-CN" sz="10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355600"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Meter, charger, DCDC</a:t>
            </a:r>
            <a:endParaRPr lang="en-US" altLang="zh-CN" sz="10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生产面积</a:t>
            </a:r>
            <a:r>
              <a:rPr lang="en-US" altLang="zh-CN" sz="11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Production area </a:t>
            </a: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11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80000</a:t>
            </a:r>
            <a:r>
              <a:rPr lang="zh-CN" altLang="en-US" sz="11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宋体" panose="02010600030101010101" pitchFamily="2" charset="-122"/>
                <a:cs typeface="微软雅黑" panose="020B0503020204020204" charset="-122"/>
              </a:rPr>
              <a:t>㎡</a:t>
            </a: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宋体" panose="02010600030101010101" pitchFamily="2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投资：</a:t>
            </a:r>
            <a:r>
              <a:rPr lang="en-US" altLang="zh-CN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2.2</a:t>
            </a: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 </a:t>
            </a: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Investment: 220 million</a:t>
            </a:r>
            <a:endParaRPr lang="zh-CN" altLang="en-US" sz="11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预计产值：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r>
              <a:rPr lang="zh-CN" altLang="en-US" sz="14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 </a:t>
            </a: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Estimated output</a:t>
            </a:r>
            <a:endParaRPr lang="en-US" altLang="zh-CN" sz="11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</a:pP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value: 1000 million</a:t>
            </a: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6"/>
          <p:cNvSpPr txBox="1"/>
          <p:nvPr>
            <p:custDataLst>
              <p:tags r:id="rId5"/>
            </p:custDataLst>
          </p:nvPr>
        </p:nvSpPr>
        <p:spPr>
          <a:xfrm>
            <a:off x="7747333" y="1923821"/>
            <a:ext cx="4030952" cy="297539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月份预计投产</a:t>
            </a:r>
            <a:endParaRPr lang="en-US" altLang="zh-CN" sz="1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355600">
              <a:lnSpc>
                <a:spcPct val="130000"/>
              </a:lnSpc>
            </a:pP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Expected to commence production in </a:t>
            </a:r>
            <a:r>
              <a:rPr lang="en-US" altLang="zh-CN" sz="1100" dirty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sym typeface="等线" panose="02010600030101010101" charset="-122"/>
              </a:rPr>
              <a:t>Dec 2025</a:t>
            </a:r>
            <a:endParaRPr lang="en-US" altLang="zh-CN" sz="11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主营业务：</a:t>
            </a:r>
            <a:r>
              <a:rPr lang="en-US" altLang="zh-CN" sz="11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Main business</a:t>
            </a: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54000" algn="l">
              <a:lnSpc>
                <a:spcPct val="130000"/>
              </a:lnSpc>
              <a:buClrTx/>
              <a:buSzTx/>
              <a:buFontTx/>
            </a:pP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大三电：</a:t>
            </a:r>
            <a:r>
              <a:rPr lang="zh-CN" altLang="en-US" sz="1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控制器、锂电池PK、电机</a:t>
            </a:r>
            <a:endParaRPr lang="zh-CN" altLang="en-US" sz="10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 algn="l">
              <a:lnSpc>
                <a:spcPct val="130000"/>
              </a:lnSpc>
              <a:buClrTx/>
              <a:buSzTx/>
              <a:buFontTx/>
            </a:pP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Controller, lithium battery PK, motor</a:t>
            </a:r>
            <a:endParaRPr lang="en-US" altLang="zh-CN" sz="1000" i="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小三电：</a:t>
            </a: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仪表、充电器、 DCDC</a:t>
            </a:r>
            <a:endParaRPr lang="en-US" altLang="zh-CN" sz="10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355600" algn="l">
              <a:lnSpc>
                <a:spcPct val="130000"/>
              </a:lnSpc>
              <a:buClrTx/>
              <a:buSzTx/>
              <a:buFontTx/>
            </a:pPr>
            <a:r>
              <a:rPr lang="en-US" altLang="zh-CN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Meter, charger, DCDC</a:t>
            </a:r>
            <a:endParaRPr lang="en-US" altLang="zh-CN" sz="10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生产面积</a:t>
            </a:r>
            <a:r>
              <a:rPr lang="en-US" altLang="zh-CN" sz="1100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Production area 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28000</a:t>
            </a:r>
            <a:r>
              <a:rPr lang="zh-CN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宋体" panose="02010600030101010101" pitchFamily="2" charset="-122"/>
                <a:cs typeface="微软雅黑" panose="020B0503020204020204" charset="-122"/>
                <a:sym typeface="+mn-ea"/>
              </a:rPr>
              <a:t>㎡</a:t>
            </a: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宋体" panose="02010600030101010101" pitchFamily="2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投资：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1.4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亿 </a:t>
            </a: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Investment: 140 million</a:t>
            </a: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预计产值：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亿 </a:t>
            </a:r>
            <a:r>
              <a:rPr lang="en-US" altLang="zh-CN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Estimated output value: 400 million</a:t>
            </a: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55600">
              <a:lnSpc>
                <a:spcPct val="13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endParaRPr lang="zh-CN" altLang="en-US" sz="140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6"/>
            </p:custDataLst>
          </p:nvPr>
        </p:nvSpPr>
        <p:spPr>
          <a:xfrm>
            <a:off x="840062" y="1347426"/>
            <a:ext cx="2626450" cy="4168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台州 </a:t>
            </a:r>
            <a:r>
              <a:rPr lang="en-US" altLang="zh-CN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TAIZHOU</a:t>
            </a:r>
            <a:endParaRPr lang="en-US" altLang="zh-CN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4912266" y="1347426"/>
            <a:ext cx="2625870" cy="4168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嘉兴 </a:t>
            </a:r>
            <a:r>
              <a:rPr lang="en-US" altLang="zh-CN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JIAXING</a:t>
            </a:r>
            <a:endParaRPr lang="en-US" altLang="zh-CN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8"/>
            </p:custDataLst>
          </p:nvPr>
        </p:nvSpPr>
        <p:spPr>
          <a:xfrm>
            <a:off x="8983889" y="1347426"/>
            <a:ext cx="2625870" cy="4168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泰国 </a:t>
            </a:r>
            <a:r>
              <a:rPr lang="en-US" altLang="zh-CN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Thailand</a:t>
            </a:r>
            <a:endParaRPr lang="en-US" altLang="zh-CN" b="1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2" descr="D:/琦玛新能源/01、企业基本信息/04、企业介绍/泰国工厂.jpg泰国工厂"/>
          <p:cNvPicPr/>
          <p:nvPr>
            <p:custDataLst>
              <p:tags r:id="rId9"/>
            </p:custDataLst>
          </p:nvPr>
        </p:nvPicPr>
        <p:blipFill>
          <a:blip r:embed="rId10"/>
          <a:srcRect t="6333" b="6333"/>
          <a:stretch>
            <a:fillRect/>
          </a:stretch>
        </p:blipFill>
        <p:spPr>
          <a:xfrm>
            <a:off x="8747604" y="5163580"/>
            <a:ext cx="3098419" cy="1527733"/>
          </a:xfrm>
          <a:prstGeom prst="snip2DiagRect">
            <a:avLst/>
          </a:prstGeom>
        </p:spPr>
      </p:pic>
      <p:pic>
        <p:nvPicPr>
          <p:cNvPr id="20" name="图片 19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587646" y="5163580"/>
            <a:ext cx="3098419" cy="1527593"/>
          </a:xfrm>
          <a:prstGeom prst="snip2DiagRect">
            <a:avLst/>
          </a:prstGeom>
        </p:spPr>
      </p:pic>
      <p:sp>
        <p:nvSpPr>
          <p:cNvPr id="38" name="任意多边形 37"/>
          <p:cNvSpPr/>
          <p:nvPr/>
        </p:nvSpPr>
        <p:spPr>
          <a:xfrm>
            <a:off x="145529" y="225776"/>
            <a:ext cx="1151519" cy="709849"/>
          </a:xfrm>
          <a:custGeom>
            <a:avLst/>
            <a:gdLst>
              <a:gd name="connsiteX0" fmla="*/ 0 w 6362700"/>
              <a:gd name="connsiteY0" fmla="*/ 0 h 5181600"/>
              <a:gd name="connsiteX1" fmla="*/ 0 w 6362700"/>
              <a:gd name="connsiteY1" fmla="*/ 2314575 h 5181600"/>
              <a:gd name="connsiteX2" fmla="*/ 3143250 w 6362700"/>
              <a:gd name="connsiteY2" fmla="*/ 5181600 h 5181600"/>
              <a:gd name="connsiteX3" fmla="*/ 6362700 w 6362700"/>
              <a:gd name="connsiteY3" fmla="*/ 5172075 h 5181600"/>
              <a:gd name="connsiteX4" fmla="*/ 752475 w 6362700"/>
              <a:gd name="connsiteY4" fmla="*/ 9525 h 5181600"/>
              <a:gd name="connsiteX5" fmla="*/ 0 w 6362700"/>
              <a:gd name="connsiteY5" fmla="*/ 0 h 5181600"/>
              <a:gd name="connsiteX0-1" fmla="*/ 0 w 6362700"/>
              <a:gd name="connsiteY0-2" fmla="*/ 0 h 5181600"/>
              <a:gd name="connsiteX1-3" fmla="*/ 0 w 6362700"/>
              <a:gd name="connsiteY1-4" fmla="*/ 2857500 h 5181600"/>
              <a:gd name="connsiteX2-5" fmla="*/ 3143250 w 6362700"/>
              <a:gd name="connsiteY2-6" fmla="*/ 5181600 h 5181600"/>
              <a:gd name="connsiteX3-7" fmla="*/ 6362700 w 6362700"/>
              <a:gd name="connsiteY3-8" fmla="*/ 5172075 h 5181600"/>
              <a:gd name="connsiteX4-9" fmla="*/ 752475 w 6362700"/>
              <a:gd name="connsiteY4-10" fmla="*/ 9525 h 5181600"/>
              <a:gd name="connsiteX5-11" fmla="*/ 0 w 6362700"/>
              <a:gd name="connsiteY5-12" fmla="*/ 0 h 5181600"/>
              <a:gd name="connsiteX0-13" fmla="*/ 0 w 6362700"/>
              <a:gd name="connsiteY0-14" fmla="*/ 0 h 5172075"/>
              <a:gd name="connsiteX1-15" fmla="*/ 0 w 6362700"/>
              <a:gd name="connsiteY1-16" fmla="*/ 2857500 h 5172075"/>
              <a:gd name="connsiteX2-17" fmla="*/ 2505075 w 6362700"/>
              <a:gd name="connsiteY2-18" fmla="*/ 5162550 h 5172075"/>
              <a:gd name="connsiteX3-19" fmla="*/ 6362700 w 6362700"/>
              <a:gd name="connsiteY3-20" fmla="*/ 5172075 h 5172075"/>
              <a:gd name="connsiteX4-21" fmla="*/ 752475 w 6362700"/>
              <a:gd name="connsiteY4-22" fmla="*/ 9525 h 5172075"/>
              <a:gd name="connsiteX5-23" fmla="*/ 0 w 6362700"/>
              <a:gd name="connsiteY5-24" fmla="*/ 0 h 5172075"/>
              <a:gd name="connsiteX0-25" fmla="*/ 0 w 6810375"/>
              <a:gd name="connsiteY0-26" fmla="*/ 0 h 5181600"/>
              <a:gd name="connsiteX1-27" fmla="*/ 0 w 6810375"/>
              <a:gd name="connsiteY1-28" fmla="*/ 2857500 h 5181600"/>
              <a:gd name="connsiteX2-29" fmla="*/ 2505075 w 6810375"/>
              <a:gd name="connsiteY2-30" fmla="*/ 5162550 h 5181600"/>
              <a:gd name="connsiteX3-31" fmla="*/ 6810375 w 6810375"/>
              <a:gd name="connsiteY3-32" fmla="*/ 5181600 h 5181600"/>
              <a:gd name="connsiteX4-33" fmla="*/ 752475 w 6810375"/>
              <a:gd name="connsiteY4-34" fmla="*/ 9525 h 5181600"/>
              <a:gd name="connsiteX5-35" fmla="*/ 0 w 6810375"/>
              <a:gd name="connsiteY5-36" fmla="*/ 0 h 5181600"/>
              <a:gd name="connsiteX0-37" fmla="*/ 0 w 6810375"/>
              <a:gd name="connsiteY0-38" fmla="*/ 9525 h 5191125"/>
              <a:gd name="connsiteX1-39" fmla="*/ 0 w 6810375"/>
              <a:gd name="connsiteY1-40" fmla="*/ 2867025 h 5191125"/>
              <a:gd name="connsiteX2-41" fmla="*/ 2505075 w 6810375"/>
              <a:gd name="connsiteY2-42" fmla="*/ 5172075 h 5191125"/>
              <a:gd name="connsiteX3-43" fmla="*/ 6810375 w 6810375"/>
              <a:gd name="connsiteY3-44" fmla="*/ 5191125 h 5191125"/>
              <a:gd name="connsiteX4-45" fmla="*/ 1219200 w 6810375"/>
              <a:gd name="connsiteY4-46" fmla="*/ 0 h 5191125"/>
              <a:gd name="connsiteX5-47" fmla="*/ 0 w 6810375"/>
              <a:gd name="connsiteY5-48" fmla="*/ 9525 h 5191125"/>
              <a:gd name="connsiteX0-49" fmla="*/ 0 w 6810375"/>
              <a:gd name="connsiteY0-50" fmla="*/ 0 h 5181600"/>
              <a:gd name="connsiteX1-51" fmla="*/ 0 w 6810375"/>
              <a:gd name="connsiteY1-52" fmla="*/ 2857500 h 5181600"/>
              <a:gd name="connsiteX2-53" fmla="*/ 2505075 w 6810375"/>
              <a:gd name="connsiteY2-54" fmla="*/ 5162550 h 5181600"/>
              <a:gd name="connsiteX3-55" fmla="*/ 6810375 w 6810375"/>
              <a:gd name="connsiteY3-56" fmla="*/ 5181600 h 5181600"/>
              <a:gd name="connsiteX4-57" fmla="*/ 1247775 w 6810375"/>
              <a:gd name="connsiteY4-58" fmla="*/ 9525 h 5181600"/>
              <a:gd name="connsiteX5-59" fmla="*/ 0 w 6810375"/>
              <a:gd name="connsiteY5-60" fmla="*/ 0 h 5181600"/>
              <a:gd name="connsiteX0-61" fmla="*/ 0 w 6810375"/>
              <a:gd name="connsiteY0-62" fmla="*/ 0 h 5191125"/>
              <a:gd name="connsiteX1-63" fmla="*/ 0 w 6810375"/>
              <a:gd name="connsiteY1-64" fmla="*/ 2857500 h 5191125"/>
              <a:gd name="connsiteX2-65" fmla="*/ 2514600 w 6810375"/>
              <a:gd name="connsiteY2-66" fmla="*/ 5191125 h 5191125"/>
              <a:gd name="connsiteX3-67" fmla="*/ 6810375 w 6810375"/>
              <a:gd name="connsiteY3-68" fmla="*/ 5181600 h 5191125"/>
              <a:gd name="connsiteX4-69" fmla="*/ 1247775 w 6810375"/>
              <a:gd name="connsiteY4-70" fmla="*/ 9525 h 5191125"/>
              <a:gd name="connsiteX5-71" fmla="*/ 0 w 6810375"/>
              <a:gd name="connsiteY5-72" fmla="*/ 0 h 5191125"/>
              <a:gd name="connsiteX0-73" fmla="*/ 0 w 6810375"/>
              <a:gd name="connsiteY0-74" fmla="*/ 0 h 5191125"/>
              <a:gd name="connsiteX1-75" fmla="*/ 0 w 6810375"/>
              <a:gd name="connsiteY1-76" fmla="*/ 2857500 h 5191125"/>
              <a:gd name="connsiteX2-77" fmla="*/ 2514600 w 6810375"/>
              <a:gd name="connsiteY2-78" fmla="*/ 5191125 h 5191125"/>
              <a:gd name="connsiteX3-79" fmla="*/ 6810375 w 6810375"/>
              <a:gd name="connsiteY3-80" fmla="*/ 5181600 h 5191125"/>
              <a:gd name="connsiteX4-81" fmla="*/ 1276350 w 6810375"/>
              <a:gd name="connsiteY4-82" fmla="*/ 19050 h 5191125"/>
              <a:gd name="connsiteX5-83" fmla="*/ 0 w 6810375"/>
              <a:gd name="connsiteY5-84" fmla="*/ 0 h 5191125"/>
              <a:gd name="connsiteX0-85" fmla="*/ 0 w 6810375"/>
              <a:gd name="connsiteY0-86" fmla="*/ 0 h 5191125"/>
              <a:gd name="connsiteX1-87" fmla="*/ 0 w 6810375"/>
              <a:gd name="connsiteY1-88" fmla="*/ 2857500 h 5191125"/>
              <a:gd name="connsiteX2-89" fmla="*/ 2514600 w 6810375"/>
              <a:gd name="connsiteY2-90" fmla="*/ 5191125 h 5191125"/>
              <a:gd name="connsiteX3-91" fmla="*/ 6810375 w 6810375"/>
              <a:gd name="connsiteY3-92" fmla="*/ 5181600 h 5191125"/>
              <a:gd name="connsiteX4-93" fmla="*/ 1247775 w 6810375"/>
              <a:gd name="connsiteY4-94" fmla="*/ 0 h 5191125"/>
              <a:gd name="connsiteX5-95" fmla="*/ 0 w 6810375"/>
              <a:gd name="connsiteY5-96" fmla="*/ 0 h 5191125"/>
              <a:gd name="connsiteX0-97" fmla="*/ 0 w 6810375"/>
              <a:gd name="connsiteY0-98" fmla="*/ 0 h 5191125"/>
              <a:gd name="connsiteX1-99" fmla="*/ 0 w 6810375"/>
              <a:gd name="connsiteY1-100" fmla="*/ 2857500 h 5191125"/>
              <a:gd name="connsiteX2-101" fmla="*/ 2514600 w 6810375"/>
              <a:gd name="connsiteY2-102" fmla="*/ 5191125 h 5191125"/>
              <a:gd name="connsiteX3-103" fmla="*/ 6810375 w 6810375"/>
              <a:gd name="connsiteY3-104" fmla="*/ 5181600 h 5191125"/>
              <a:gd name="connsiteX4-105" fmla="*/ 3959974 w 6810375"/>
              <a:gd name="connsiteY4-106" fmla="*/ 0 h 5191125"/>
              <a:gd name="connsiteX5-107" fmla="*/ 0 w 6810375"/>
              <a:gd name="connsiteY5-108" fmla="*/ 0 h 5191125"/>
              <a:gd name="connsiteX0-109" fmla="*/ 0 w 8747662"/>
              <a:gd name="connsiteY0-110" fmla="*/ 0 h 5191125"/>
              <a:gd name="connsiteX1-111" fmla="*/ 0 w 8747662"/>
              <a:gd name="connsiteY1-112" fmla="*/ 2857500 h 5191125"/>
              <a:gd name="connsiteX2-113" fmla="*/ 2514600 w 8747662"/>
              <a:gd name="connsiteY2-114" fmla="*/ 5191125 h 5191125"/>
              <a:gd name="connsiteX3-115" fmla="*/ 8747662 w 8747662"/>
              <a:gd name="connsiteY3-116" fmla="*/ 5181596 h 5191125"/>
              <a:gd name="connsiteX4-117" fmla="*/ 3959974 w 8747662"/>
              <a:gd name="connsiteY4-118" fmla="*/ 0 h 5191125"/>
              <a:gd name="connsiteX5-119" fmla="*/ 0 w 8747662"/>
              <a:gd name="connsiteY5-120" fmla="*/ 0 h 51911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8747662" h="5191125">
                <a:moveTo>
                  <a:pt x="0" y="0"/>
                </a:moveTo>
                <a:lnTo>
                  <a:pt x="0" y="2857500"/>
                </a:lnTo>
                <a:lnTo>
                  <a:pt x="2514600" y="5191125"/>
                </a:lnTo>
                <a:lnTo>
                  <a:pt x="8747662" y="5181596"/>
                </a:lnTo>
                <a:lnTo>
                  <a:pt x="395997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8D41"/>
              </a:solidFill>
            </a:endParaRPr>
          </a:p>
        </p:txBody>
      </p:sp>
      <p:sp>
        <p:nvSpPr>
          <p:cNvPr id="42" name="TextBox 3"/>
          <p:cNvSpPr txBox="1"/>
          <p:nvPr/>
        </p:nvSpPr>
        <p:spPr>
          <a:xfrm>
            <a:off x="289786" y="319194"/>
            <a:ext cx="789286" cy="6113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320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1.0</a:t>
            </a:r>
            <a:endParaRPr lang="en-US" sz="3205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271239" y="218150"/>
            <a:ext cx="5815897" cy="726372"/>
            <a:chOff x="6557" y="672"/>
            <a:chExt cx="7654" cy="976"/>
          </a:xfrm>
        </p:grpSpPr>
        <p:sp>
          <p:nvSpPr>
            <p:cNvPr id="4" name="任意多边形 3"/>
            <p:cNvSpPr/>
            <p:nvPr/>
          </p:nvSpPr>
          <p:spPr>
            <a:xfrm flipH="1">
              <a:off x="6557" y="672"/>
              <a:ext cx="7654" cy="976"/>
            </a:xfrm>
            <a:custGeom>
              <a:avLst/>
              <a:gdLst>
                <a:gd name="connsiteX0" fmla="*/ 0 w 7654"/>
                <a:gd name="connsiteY0" fmla="*/ 976 h 976"/>
                <a:gd name="connsiteX1" fmla="*/ 8 w 7654"/>
                <a:gd name="connsiteY1" fmla="*/ 1 h 976"/>
                <a:gd name="connsiteX2" fmla="*/ 7654 w 7654"/>
                <a:gd name="connsiteY2" fmla="*/ 0 h 976"/>
                <a:gd name="connsiteX3" fmla="*/ 6495 w 7654"/>
                <a:gd name="connsiteY3" fmla="*/ 962 h 976"/>
                <a:gd name="connsiteX4" fmla="*/ 0 w 7654"/>
                <a:gd name="connsiteY4" fmla="*/ 976 h 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4" h="976">
                  <a:moveTo>
                    <a:pt x="0" y="976"/>
                  </a:moveTo>
                  <a:lnTo>
                    <a:pt x="8" y="1"/>
                  </a:lnTo>
                  <a:lnTo>
                    <a:pt x="7654" y="0"/>
                  </a:lnTo>
                  <a:lnTo>
                    <a:pt x="6495" y="962"/>
                  </a:lnTo>
                  <a:lnTo>
                    <a:pt x="0" y="976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rgbClr val="DAE3F3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55000">
                      <a:srgbClr val="2F4371"/>
                    </a:gs>
                    <a:gs pos="0">
                      <a:srgbClr val="E1E1E1"/>
                    </a:gs>
                    <a:gs pos="100000">
                      <a:srgbClr val="2F4371"/>
                    </a:gs>
                  </a:gsLst>
                  <a:lin ang="17160000" scaled="0"/>
                </a:gradFill>
              </a:endParaRPr>
            </a:p>
          </p:txBody>
        </p:sp>
        <p:pic>
          <p:nvPicPr>
            <p:cNvPr id="2" name="图片 1" descr="LOGO2.png"/>
            <p:cNvPicPr>
              <a:picLocks noChangeAspect="1"/>
            </p:cNvPicPr>
            <p:nvPr/>
          </p:nvPicPr>
          <p:blipFill>
            <a:blip r:embed="rId13" cstate="print">
              <a:lum bright="-18000"/>
            </a:blip>
            <a:srcRect l="43580" t="31213" r="35273" b="61427"/>
            <a:stretch>
              <a:fillRect/>
            </a:stretch>
          </p:blipFill>
          <p:spPr>
            <a:xfrm>
              <a:off x="12089" y="931"/>
              <a:ext cx="2061" cy="507"/>
            </a:xfrm>
            <a:prstGeom prst="rect">
              <a:avLst/>
            </a:prstGeom>
          </p:spPr>
        </p:pic>
      </p:grpSp>
      <p:sp>
        <p:nvSpPr>
          <p:cNvPr id="23" name="TextBox 10"/>
          <p:cNvSpPr txBox="1"/>
          <p:nvPr/>
        </p:nvSpPr>
        <p:spPr>
          <a:xfrm>
            <a:off x="2270628" y="338259"/>
            <a:ext cx="83072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VOTOL企业简介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sz="1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VOTOL  Company Introduction</a:t>
            </a:r>
            <a:endParaRPr sz="12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812435" y="218150"/>
            <a:ext cx="10274701" cy="726372"/>
            <a:chOff x="689" y="672"/>
            <a:chExt cx="13522" cy="976"/>
          </a:xfrm>
        </p:grpSpPr>
        <p:sp>
          <p:nvSpPr>
            <p:cNvPr id="54" name="任意多边形 53"/>
            <p:cNvSpPr/>
            <p:nvPr/>
          </p:nvSpPr>
          <p:spPr>
            <a:xfrm flipH="1">
              <a:off x="6557" y="672"/>
              <a:ext cx="7654" cy="976"/>
            </a:xfrm>
            <a:custGeom>
              <a:avLst/>
              <a:gdLst>
                <a:gd name="connsiteX0" fmla="*/ 0 w 7654"/>
                <a:gd name="connsiteY0" fmla="*/ 976 h 976"/>
                <a:gd name="connsiteX1" fmla="*/ 8 w 7654"/>
                <a:gd name="connsiteY1" fmla="*/ 1 h 976"/>
                <a:gd name="connsiteX2" fmla="*/ 7654 w 7654"/>
                <a:gd name="connsiteY2" fmla="*/ 0 h 976"/>
                <a:gd name="connsiteX3" fmla="*/ 6495 w 7654"/>
                <a:gd name="connsiteY3" fmla="*/ 962 h 976"/>
                <a:gd name="connsiteX4" fmla="*/ 0 w 7654"/>
                <a:gd name="connsiteY4" fmla="*/ 976 h 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4" h="976">
                  <a:moveTo>
                    <a:pt x="0" y="976"/>
                  </a:moveTo>
                  <a:lnTo>
                    <a:pt x="8" y="1"/>
                  </a:lnTo>
                  <a:lnTo>
                    <a:pt x="7654" y="0"/>
                  </a:lnTo>
                  <a:lnTo>
                    <a:pt x="6495" y="962"/>
                  </a:lnTo>
                  <a:lnTo>
                    <a:pt x="0" y="976"/>
                  </a:lnTo>
                  <a:close/>
                </a:path>
              </a:pathLst>
            </a:custGeom>
            <a:gradFill>
              <a:gsLst>
                <a:gs pos="0">
                  <a:srgbClr val="E1E1E1">
                    <a:alpha val="100000"/>
                  </a:srgbClr>
                </a:gs>
                <a:gs pos="100000">
                  <a:srgbClr val="476FBB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55000">
                      <a:srgbClr val="2F4371"/>
                    </a:gs>
                    <a:gs pos="0">
                      <a:srgbClr val="E1E1E1"/>
                    </a:gs>
                    <a:gs pos="100000">
                      <a:srgbClr val="2F4371"/>
                    </a:gs>
                  </a:gsLst>
                  <a:lin ang="17160000" scaled="0"/>
                </a:gradFill>
              </a:endParaRPr>
            </a:p>
          </p:txBody>
        </p:sp>
        <p:sp>
          <p:nvSpPr>
            <p:cNvPr id="55" name="平行四边形 7"/>
            <p:cNvSpPr/>
            <p:nvPr/>
          </p:nvSpPr>
          <p:spPr>
            <a:xfrm flipH="1">
              <a:off x="689" y="677"/>
              <a:ext cx="7070" cy="971"/>
            </a:xfrm>
            <a:custGeom>
              <a:avLst/>
              <a:gdLst>
                <a:gd name="connsiteX0" fmla="*/ 0 w 7070"/>
                <a:gd name="connsiteY0" fmla="*/ 971 h 971"/>
                <a:gd name="connsiteX1" fmla="*/ 1180 w 7070"/>
                <a:gd name="connsiteY1" fmla="*/ 0 h 971"/>
                <a:gd name="connsiteX2" fmla="*/ 7070 w 7070"/>
                <a:gd name="connsiteY2" fmla="*/ 0 h 971"/>
                <a:gd name="connsiteX3" fmla="*/ 6229 w 7070"/>
                <a:gd name="connsiteY3" fmla="*/ 971 h 971"/>
                <a:gd name="connsiteX4" fmla="*/ 0 w 7070"/>
                <a:gd name="connsiteY4" fmla="*/ 971 h 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0" h="971">
                  <a:moveTo>
                    <a:pt x="0" y="971"/>
                  </a:moveTo>
                  <a:lnTo>
                    <a:pt x="1180" y="0"/>
                  </a:lnTo>
                  <a:lnTo>
                    <a:pt x="7070" y="0"/>
                  </a:lnTo>
                  <a:lnTo>
                    <a:pt x="6229" y="971"/>
                  </a:lnTo>
                  <a:lnTo>
                    <a:pt x="0" y="97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6" name="图片 55" descr="LOGO2.png"/>
            <p:cNvPicPr>
              <a:picLocks noChangeAspect="1"/>
            </p:cNvPicPr>
            <p:nvPr/>
          </p:nvPicPr>
          <p:blipFill>
            <a:blip r:embed="rId1" cstate="print"/>
            <a:srcRect l="43580" t="31213" r="35273" b="61831"/>
            <a:stretch>
              <a:fillRect/>
            </a:stretch>
          </p:blipFill>
          <p:spPr>
            <a:xfrm>
              <a:off x="11998" y="934"/>
              <a:ext cx="1961" cy="45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64593" y="235308"/>
            <a:ext cx="1328187" cy="709214"/>
            <a:chOff x="229" y="347"/>
            <a:chExt cx="2090" cy="1116"/>
          </a:xfrm>
        </p:grpSpPr>
        <p:sp>
          <p:nvSpPr>
            <p:cNvPr id="52" name="任意多边形 51"/>
            <p:cNvSpPr/>
            <p:nvPr/>
          </p:nvSpPr>
          <p:spPr>
            <a:xfrm>
              <a:off x="229" y="347"/>
              <a:ext cx="2090" cy="1117"/>
            </a:xfrm>
            <a:custGeom>
              <a:avLst/>
              <a:gdLst>
                <a:gd name="connsiteX0" fmla="*/ 0 w 2090"/>
                <a:gd name="connsiteY0" fmla="*/ 0 h 1117"/>
                <a:gd name="connsiteX1" fmla="*/ 0 w 2090"/>
                <a:gd name="connsiteY1" fmla="*/ 615 h 1117"/>
                <a:gd name="connsiteX2" fmla="*/ 417 w 2090"/>
                <a:gd name="connsiteY2" fmla="*/ 1117 h 1117"/>
                <a:gd name="connsiteX3" fmla="*/ 2090 w 2090"/>
                <a:gd name="connsiteY3" fmla="*/ 1115 h 1117"/>
                <a:gd name="connsiteX4" fmla="*/ 1167 w 2090"/>
                <a:gd name="connsiteY4" fmla="*/ 9 h 1117"/>
                <a:gd name="connsiteX5" fmla="*/ 0 w 2090"/>
                <a:gd name="connsiteY5" fmla="*/ 0 h 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0" h="1117">
                  <a:moveTo>
                    <a:pt x="0" y="0"/>
                  </a:moveTo>
                  <a:lnTo>
                    <a:pt x="0" y="615"/>
                  </a:lnTo>
                  <a:lnTo>
                    <a:pt x="417" y="1117"/>
                  </a:lnTo>
                  <a:lnTo>
                    <a:pt x="2090" y="1115"/>
                  </a:lnTo>
                  <a:lnTo>
                    <a:pt x="116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6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8D41"/>
                </a:solidFill>
              </a:endParaRPr>
            </a:p>
          </p:txBody>
        </p:sp>
        <p:sp>
          <p:nvSpPr>
            <p:cNvPr id="16" name="TextBox 3"/>
            <p:cNvSpPr txBox="1"/>
            <p:nvPr/>
          </p:nvSpPr>
          <p:spPr>
            <a:xfrm>
              <a:off x="301" y="524"/>
              <a:ext cx="1413" cy="809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3.0</a:t>
              </a:r>
              <a:endPara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7" name="TextBox 10"/>
          <p:cNvSpPr txBox="1"/>
          <p:nvPr/>
        </p:nvSpPr>
        <p:spPr>
          <a:xfrm>
            <a:off x="2451744" y="319194"/>
            <a:ext cx="5411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动力接线图架构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electronic system</a:t>
            </a:r>
            <a:endParaRPr lang="en-US" altLang="zh-CN" sz="1400" b="1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" y="1021715"/>
            <a:ext cx="9178925" cy="55613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812435" y="218150"/>
            <a:ext cx="10274701" cy="726372"/>
            <a:chOff x="689" y="672"/>
            <a:chExt cx="13522" cy="976"/>
          </a:xfrm>
        </p:grpSpPr>
        <p:sp>
          <p:nvSpPr>
            <p:cNvPr id="54" name="任意多边形 53"/>
            <p:cNvSpPr/>
            <p:nvPr/>
          </p:nvSpPr>
          <p:spPr>
            <a:xfrm flipH="1">
              <a:off x="6557" y="672"/>
              <a:ext cx="7654" cy="976"/>
            </a:xfrm>
            <a:custGeom>
              <a:avLst/>
              <a:gdLst>
                <a:gd name="connsiteX0" fmla="*/ 0 w 7654"/>
                <a:gd name="connsiteY0" fmla="*/ 976 h 976"/>
                <a:gd name="connsiteX1" fmla="*/ 8 w 7654"/>
                <a:gd name="connsiteY1" fmla="*/ 1 h 976"/>
                <a:gd name="connsiteX2" fmla="*/ 7654 w 7654"/>
                <a:gd name="connsiteY2" fmla="*/ 0 h 976"/>
                <a:gd name="connsiteX3" fmla="*/ 6495 w 7654"/>
                <a:gd name="connsiteY3" fmla="*/ 962 h 976"/>
                <a:gd name="connsiteX4" fmla="*/ 0 w 7654"/>
                <a:gd name="connsiteY4" fmla="*/ 976 h 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4" h="976">
                  <a:moveTo>
                    <a:pt x="0" y="976"/>
                  </a:moveTo>
                  <a:lnTo>
                    <a:pt x="8" y="1"/>
                  </a:lnTo>
                  <a:lnTo>
                    <a:pt x="7654" y="0"/>
                  </a:lnTo>
                  <a:lnTo>
                    <a:pt x="6495" y="962"/>
                  </a:lnTo>
                  <a:lnTo>
                    <a:pt x="0" y="976"/>
                  </a:lnTo>
                  <a:close/>
                </a:path>
              </a:pathLst>
            </a:custGeom>
            <a:gradFill>
              <a:gsLst>
                <a:gs pos="0">
                  <a:srgbClr val="E1E1E1">
                    <a:alpha val="100000"/>
                  </a:srgbClr>
                </a:gs>
                <a:gs pos="100000">
                  <a:srgbClr val="476FBB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55000">
                      <a:srgbClr val="2F4371"/>
                    </a:gs>
                    <a:gs pos="0">
                      <a:srgbClr val="E1E1E1"/>
                    </a:gs>
                    <a:gs pos="100000">
                      <a:srgbClr val="2F4371"/>
                    </a:gs>
                  </a:gsLst>
                  <a:lin ang="17160000" scaled="0"/>
                </a:gradFill>
              </a:endParaRPr>
            </a:p>
          </p:txBody>
        </p:sp>
        <p:sp>
          <p:nvSpPr>
            <p:cNvPr id="55" name="平行四边形 7"/>
            <p:cNvSpPr/>
            <p:nvPr/>
          </p:nvSpPr>
          <p:spPr>
            <a:xfrm flipH="1">
              <a:off x="689" y="677"/>
              <a:ext cx="7070" cy="971"/>
            </a:xfrm>
            <a:custGeom>
              <a:avLst/>
              <a:gdLst>
                <a:gd name="connsiteX0" fmla="*/ 0 w 7070"/>
                <a:gd name="connsiteY0" fmla="*/ 971 h 971"/>
                <a:gd name="connsiteX1" fmla="*/ 1180 w 7070"/>
                <a:gd name="connsiteY1" fmla="*/ 0 h 971"/>
                <a:gd name="connsiteX2" fmla="*/ 7070 w 7070"/>
                <a:gd name="connsiteY2" fmla="*/ 0 h 971"/>
                <a:gd name="connsiteX3" fmla="*/ 6229 w 7070"/>
                <a:gd name="connsiteY3" fmla="*/ 971 h 971"/>
                <a:gd name="connsiteX4" fmla="*/ 0 w 7070"/>
                <a:gd name="connsiteY4" fmla="*/ 971 h 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0" h="971">
                  <a:moveTo>
                    <a:pt x="0" y="971"/>
                  </a:moveTo>
                  <a:lnTo>
                    <a:pt x="1180" y="0"/>
                  </a:lnTo>
                  <a:lnTo>
                    <a:pt x="7070" y="0"/>
                  </a:lnTo>
                  <a:lnTo>
                    <a:pt x="6229" y="971"/>
                  </a:lnTo>
                  <a:lnTo>
                    <a:pt x="0" y="97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6" name="图片 55" descr="LOGO2.png"/>
            <p:cNvPicPr>
              <a:picLocks noChangeAspect="1"/>
            </p:cNvPicPr>
            <p:nvPr/>
          </p:nvPicPr>
          <p:blipFill>
            <a:blip r:embed="rId1" cstate="print"/>
            <a:srcRect l="43580" t="31213" r="35273" b="61831"/>
            <a:stretch>
              <a:fillRect/>
            </a:stretch>
          </p:blipFill>
          <p:spPr>
            <a:xfrm>
              <a:off x="11998" y="934"/>
              <a:ext cx="1961" cy="45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45529" y="225776"/>
            <a:ext cx="1328187" cy="709214"/>
            <a:chOff x="229" y="347"/>
            <a:chExt cx="2090" cy="1116"/>
          </a:xfrm>
        </p:grpSpPr>
        <p:sp>
          <p:nvSpPr>
            <p:cNvPr id="52" name="任意多边形 51"/>
            <p:cNvSpPr/>
            <p:nvPr/>
          </p:nvSpPr>
          <p:spPr>
            <a:xfrm>
              <a:off x="229" y="347"/>
              <a:ext cx="2090" cy="1117"/>
            </a:xfrm>
            <a:custGeom>
              <a:avLst/>
              <a:gdLst>
                <a:gd name="connsiteX0" fmla="*/ 0 w 2090"/>
                <a:gd name="connsiteY0" fmla="*/ 0 h 1117"/>
                <a:gd name="connsiteX1" fmla="*/ 0 w 2090"/>
                <a:gd name="connsiteY1" fmla="*/ 615 h 1117"/>
                <a:gd name="connsiteX2" fmla="*/ 417 w 2090"/>
                <a:gd name="connsiteY2" fmla="*/ 1117 h 1117"/>
                <a:gd name="connsiteX3" fmla="*/ 2090 w 2090"/>
                <a:gd name="connsiteY3" fmla="*/ 1115 h 1117"/>
                <a:gd name="connsiteX4" fmla="*/ 1167 w 2090"/>
                <a:gd name="connsiteY4" fmla="*/ 9 h 1117"/>
                <a:gd name="connsiteX5" fmla="*/ 0 w 2090"/>
                <a:gd name="connsiteY5" fmla="*/ 0 h 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0" h="1117">
                  <a:moveTo>
                    <a:pt x="0" y="0"/>
                  </a:moveTo>
                  <a:lnTo>
                    <a:pt x="0" y="615"/>
                  </a:lnTo>
                  <a:lnTo>
                    <a:pt x="417" y="1117"/>
                  </a:lnTo>
                  <a:lnTo>
                    <a:pt x="2090" y="1115"/>
                  </a:lnTo>
                  <a:lnTo>
                    <a:pt x="116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6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8D41"/>
                </a:solidFill>
              </a:endParaRPr>
            </a:p>
          </p:txBody>
        </p:sp>
        <p:sp>
          <p:nvSpPr>
            <p:cNvPr id="16" name="TextBox 3"/>
            <p:cNvSpPr txBox="1"/>
            <p:nvPr/>
          </p:nvSpPr>
          <p:spPr>
            <a:xfrm>
              <a:off x="301" y="524"/>
              <a:ext cx="1413" cy="809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3.2</a:t>
              </a:r>
              <a:endPara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TextBox 10"/>
          <p:cNvSpPr txBox="1"/>
          <p:nvPr/>
        </p:nvSpPr>
        <p:spPr>
          <a:xfrm>
            <a:off x="2451744" y="319194"/>
            <a:ext cx="5411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电机产品规格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motor specifications</a:t>
            </a:r>
            <a:endParaRPr lang="en-US" altLang="zh-CN" sz="1400" b="1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1610" y="1318895"/>
            <a:ext cx="1630680" cy="3683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indent="0" algn="l">
              <a:spcBef>
                <a:spcPts val="280"/>
              </a:spcBef>
            </a:pPr>
            <a:r>
              <a:rPr lang="en-US" altLang="zh-CN" dirty="0"/>
              <a:t>ZH</a:t>
            </a:r>
            <a:endParaRPr lang="en-US" altLang="zh-CN" dirty="0"/>
          </a:p>
        </p:txBody>
      </p:sp>
      <p:sp>
        <p:nvSpPr>
          <p:cNvPr id="5" name="文本框 4"/>
          <p:cNvSpPr txBox="1"/>
          <p:nvPr/>
        </p:nvSpPr>
        <p:spPr>
          <a:xfrm>
            <a:off x="3989070" y="1318895"/>
            <a:ext cx="1630680" cy="3683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indent="0" algn="l">
              <a:spcBef>
                <a:spcPts val="280"/>
              </a:spcBef>
            </a:pPr>
            <a:r>
              <a:rPr lang="en-US" altLang="zh-CN" dirty="0"/>
              <a:t>JS-05-N/W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7927975" y="1318895"/>
            <a:ext cx="1630680" cy="3683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indent="0" algn="l">
              <a:spcBef>
                <a:spcPts val="280"/>
              </a:spcBef>
            </a:pPr>
            <a:r>
              <a:rPr lang="en-US" altLang="zh-CN" dirty="0">
                <a:sym typeface="+mn-ea"/>
              </a:rPr>
              <a:t>JS-05-N/W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812435" y="218150"/>
            <a:ext cx="10274701" cy="726372"/>
            <a:chOff x="689" y="672"/>
            <a:chExt cx="13522" cy="976"/>
          </a:xfrm>
        </p:grpSpPr>
        <p:sp>
          <p:nvSpPr>
            <p:cNvPr id="54" name="任意多边形 53"/>
            <p:cNvSpPr/>
            <p:nvPr/>
          </p:nvSpPr>
          <p:spPr>
            <a:xfrm flipH="1">
              <a:off x="6557" y="672"/>
              <a:ext cx="7654" cy="976"/>
            </a:xfrm>
            <a:custGeom>
              <a:avLst/>
              <a:gdLst>
                <a:gd name="connsiteX0" fmla="*/ 0 w 7654"/>
                <a:gd name="connsiteY0" fmla="*/ 976 h 976"/>
                <a:gd name="connsiteX1" fmla="*/ 8 w 7654"/>
                <a:gd name="connsiteY1" fmla="*/ 1 h 976"/>
                <a:gd name="connsiteX2" fmla="*/ 7654 w 7654"/>
                <a:gd name="connsiteY2" fmla="*/ 0 h 976"/>
                <a:gd name="connsiteX3" fmla="*/ 6495 w 7654"/>
                <a:gd name="connsiteY3" fmla="*/ 962 h 976"/>
                <a:gd name="connsiteX4" fmla="*/ 0 w 7654"/>
                <a:gd name="connsiteY4" fmla="*/ 976 h 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4" h="976">
                  <a:moveTo>
                    <a:pt x="0" y="976"/>
                  </a:moveTo>
                  <a:lnTo>
                    <a:pt x="8" y="1"/>
                  </a:lnTo>
                  <a:lnTo>
                    <a:pt x="7654" y="0"/>
                  </a:lnTo>
                  <a:lnTo>
                    <a:pt x="6495" y="962"/>
                  </a:lnTo>
                  <a:lnTo>
                    <a:pt x="0" y="976"/>
                  </a:lnTo>
                  <a:close/>
                </a:path>
              </a:pathLst>
            </a:custGeom>
            <a:gradFill>
              <a:gsLst>
                <a:gs pos="0">
                  <a:srgbClr val="E1E1E1">
                    <a:alpha val="100000"/>
                  </a:srgbClr>
                </a:gs>
                <a:gs pos="100000">
                  <a:srgbClr val="476FBB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55000">
                      <a:srgbClr val="2F4371"/>
                    </a:gs>
                    <a:gs pos="0">
                      <a:srgbClr val="E1E1E1"/>
                    </a:gs>
                    <a:gs pos="100000">
                      <a:srgbClr val="2F4371"/>
                    </a:gs>
                  </a:gsLst>
                  <a:lin ang="17160000" scaled="0"/>
                </a:gradFill>
              </a:endParaRPr>
            </a:p>
          </p:txBody>
        </p:sp>
        <p:sp>
          <p:nvSpPr>
            <p:cNvPr id="55" name="平行四边形 7"/>
            <p:cNvSpPr/>
            <p:nvPr/>
          </p:nvSpPr>
          <p:spPr>
            <a:xfrm flipH="1">
              <a:off x="689" y="677"/>
              <a:ext cx="7070" cy="971"/>
            </a:xfrm>
            <a:custGeom>
              <a:avLst/>
              <a:gdLst>
                <a:gd name="connsiteX0" fmla="*/ 0 w 7070"/>
                <a:gd name="connsiteY0" fmla="*/ 971 h 971"/>
                <a:gd name="connsiteX1" fmla="*/ 1180 w 7070"/>
                <a:gd name="connsiteY1" fmla="*/ 0 h 971"/>
                <a:gd name="connsiteX2" fmla="*/ 7070 w 7070"/>
                <a:gd name="connsiteY2" fmla="*/ 0 h 971"/>
                <a:gd name="connsiteX3" fmla="*/ 6229 w 7070"/>
                <a:gd name="connsiteY3" fmla="*/ 971 h 971"/>
                <a:gd name="connsiteX4" fmla="*/ 0 w 7070"/>
                <a:gd name="connsiteY4" fmla="*/ 971 h 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0" h="971">
                  <a:moveTo>
                    <a:pt x="0" y="971"/>
                  </a:moveTo>
                  <a:lnTo>
                    <a:pt x="1180" y="0"/>
                  </a:lnTo>
                  <a:lnTo>
                    <a:pt x="7070" y="0"/>
                  </a:lnTo>
                  <a:lnTo>
                    <a:pt x="6229" y="971"/>
                  </a:lnTo>
                  <a:lnTo>
                    <a:pt x="0" y="97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6" name="图片 55" descr="LOGO2.png"/>
            <p:cNvPicPr>
              <a:picLocks noChangeAspect="1"/>
            </p:cNvPicPr>
            <p:nvPr/>
          </p:nvPicPr>
          <p:blipFill>
            <a:blip r:embed="rId1" cstate="print"/>
            <a:srcRect l="43580" t="31213" r="35273" b="61831"/>
            <a:stretch>
              <a:fillRect/>
            </a:stretch>
          </p:blipFill>
          <p:spPr>
            <a:xfrm>
              <a:off x="11998" y="934"/>
              <a:ext cx="1961" cy="45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64593" y="235308"/>
            <a:ext cx="1328187" cy="709214"/>
            <a:chOff x="229" y="347"/>
            <a:chExt cx="2090" cy="1116"/>
          </a:xfrm>
        </p:grpSpPr>
        <p:sp>
          <p:nvSpPr>
            <p:cNvPr id="52" name="任意多边形 51"/>
            <p:cNvSpPr/>
            <p:nvPr/>
          </p:nvSpPr>
          <p:spPr>
            <a:xfrm>
              <a:off x="229" y="347"/>
              <a:ext cx="2090" cy="1117"/>
            </a:xfrm>
            <a:custGeom>
              <a:avLst/>
              <a:gdLst>
                <a:gd name="connsiteX0" fmla="*/ 0 w 2090"/>
                <a:gd name="connsiteY0" fmla="*/ 0 h 1117"/>
                <a:gd name="connsiteX1" fmla="*/ 0 w 2090"/>
                <a:gd name="connsiteY1" fmla="*/ 615 h 1117"/>
                <a:gd name="connsiteX2" fmla="*/ 417 w 2090"/>
                <a:gd name="connsiteY2" fmla="*/ 1117 h 1117"/>
                <a:gd name="connsiteX3" fmla="*/ 2090 w 2090"/>
                <a:gd name="connsiteY3" fmla="*/ 1115 h 1117"/>
                <a:gd name="connsiteX4" fmla="*/ 1167 w 2090"/>
                <a:gd name="connsiteY4" fmla="*/ 9 h 1117"/>
                <a:gd name="connsiteX5" fmla="*/ 0 w 2090"/>
                <a:gd name="connsiteY5" fmla="*/ 0 h 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0" h="1117">
                  <a:moveTo>
                    <a:pt x="0" y="0"/>
                  </a:moveTo>
                  <a:lnTo>
                    <a:pt x="0" y="615"/>
                  </a:lnTo>
                  <a:lnTo>
                    <a:pt x="417" y="1117"/>
                  </a:lnTo>
                  <a:lnTo>
                    <a:pt x="2090" y="1115"/>
                  </a:lnTo>
                  <a:lnTo>
                    <a:pt x="116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6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8D41"/>
                </a:solidFill>
              </a:endParaRPr>
            </a:p>
          </p:txBody>
        </p:sp>
        <p:sp>
          <p:nvSpPr>
            <p:cNvPr id="16" name="TextBox 3"/>
            <p:cNvSpPr txBox="1"/>
            <p:nvPr/>
          </p:nvSpPr>
          <p:spPr>
            <a:xfrm>
              <a:off x="301" y="524"/>
              <a:ext cx="1413" cy="809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3.0</a:t>
              </a:r>
              <a:endPara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7" name="TextBox 10"/>
          <p:cNvSpPr txBox="1"/>
          <p:nvPr/>
        </p:nvSpPr>
        <p:spPr>
          <a:xfrm>
            <a:off x="2451744" y="319194"/>
            <a:ext cx="5411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动力平台参数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electronic system</a:t>
            </a:r>
            <a:endParaRPr lang="en-US" altLang="zh-CN" sz="1400" b="1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" y="1021715"/>
            <a:ext cx="9178925" cy="55613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812435" y="218150"/>
            <a:ext cx="10274701" cy="726372"/>
            <a:chOff x="689" y="672"/>
            <a:chExt cx="13522" cy="976"/>
          </a:xfrm>
        </p:grpSpPr>
        <p:sp>
          <p:nvSpPr>
            <p:cNvPr id="54" name="任意多边形 53"/>
            <p:cNvSpPr/>
            <p:nvPr/>
          </p:nvSpPr>
          <p:spPr>
            <a:xfrm flipH="1">
              <a:off x="6557" y="672"/>
              <a:ext cx="7654" cy="976"/>
            </a:xfrm>
            <a:custGeom>
              <a:avLst/>
              <a:gdLst>
                <a:gd name="connsiteX0" fmla="*/ 0 w 7654"/>
                <a:gd name="connsiteY0" fmla="*/ 976 h 976"/>
                <a:gd name="connsiteX1" fmla="*/ 8 w 7654"/>
                <a:gd name="connsiteY1" fmla="*/ 1 h 976"/>
                <a:gd name="connsiteX2" fmla="*/ 7654 w 7654"/>
                <a:gd name="connsiteY2" fmla="*/ 0 h 976"/>
                <a:gd name="connsiteX3" fmla="*/ 6495 w 7654"/>
                <a:gd name="connsiteY3" fmla="*/ 962 h 976"/>
                <a:gd name="connsiteX4" fmla="*/ 0 w 7654"/>
                <a:gd name="connsiteY4" fmla="*/ 976 h 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4" h="976">
                  <a:moveTo>
                    <a:pt x="0" y="976"/>
                  </a:moveTo>
                  <a:lnTo>
                    <a:pt x="8" y="1"/>
                  </a:lnTo>
                  <a:lnTo>
                    <a:pt x="7654" y="0"/>
                  </a:lnTo>
                  <a:lnTo>
                    <a:pt x="6495" y="962"/>
                  </a:lnTo>
                  <a:lnTo>
                    <a:pt x="0" y="976"/>
                  </a:lnTo>
                  <a:close/>
                </a:path>
              </a:pathLst>
            </a:custGeom>
            <a:gradFill>
              <a:gsLst>
                <a:gs pos="0">
                  <a:srgbClr val="E1E1E1">
                    <a:alpha val="100000"/>
                  </a:srgbClr>
                </a:gs>
                <a:gs pos="100000">
                  <a:srgbClr val="476FBB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55000">
                      <a:srgbClr val="2F4371"/>
                    </a:gs>
                    <a:gs pos="0">
                      <a:srgbClr val="E1E1E1"/>
                    </a:gs>
                    <a:gs pos="100000">
                      <a:srgbClr val="2F4371"/>
                    </a:gs>
                  </a:gsLst>
                  <a:lin ang="17160000" scaled="0"/>
                </a:gradFill>
              </a:endParaRPr>
            </a:p>
          </p:txBody>
        </p:sp>
        <p:sp>
          <p:nvSpPr>
            <p:cNvPr id="55" name="平行四边形 7"/>
            <p:cNvSpPr/>
            <p:nvPr/>
          </p:nvSpPr>
          <p:spPr>
            <a:xfrm flipH="1">
              <a:off x="689" y="677"/>
              <a:ext cx="7070" cy="971"/>
            </a:xfrm>
            <a:custGeom>
              <a:avLst/>
              <a:gdLst>
                <a:gd name="connsiteX0" fmla="*/ 0 w 7070"/>
                <a:gd name="connsiteY0" fmla="*/ 971 h 971"/>
                <a:gd name="connsiteX1" fmla="*/ 1180 w 7070"/>
                <a:gd name="connsiteY1" fmla="*/ 0 h 971"/>
                <a:gd name="connsiteX2" fmla="*/ 7070 w 7070"/>
                <a:gd name="connsiteY2" fmla="*/ 0 h 971"/>
                <a:gd name="connsiteX3" fmla="*/ 6229 w 7070"/>
                <a:gd name="connsiteY3" fmla="*/ 971 h 971"/>
                <a:gd name="connsiteX4" fmla="*/ 0 w 7070"/>
                <a:gd name="connsiteY4" fmla="*/ 971 h 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0" h="971">
                  <a:moveTo>
                    <a:pt x="0" y="971"/>
                  </a:moveTo>
                  <a:lnTo>
                    <a:pt x="1180" y="0"/>
                  </a:lnTo>
                  <a:lnTo>
                    <a:pt x="7070" y="0"/>
                  </a:lnTo>
                  <a:lnTo>
                    <a:pt x="6229" y="971"/>
                  </a:lnTo>
                  <a:lnTo>
                    <a:pt x="0" y="97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6" name="图片 55" descr="LOGO2.png"/>
            <p:cNvPicPr>
              <a:picLocks noChangeAspect="1"/>
            </p:cNvPicPr>
            <p:nvPr/>
          </p:nvPicPr>
          <p:blipFill>
            <a:blip r:embed="rId1" cstate="print"/>
            <a:srcRect l="43580" t="31213" r="35273" b="61831"/>
            <a:stretch>
              <a:fillRect/>
            </a:stretch>
          </p:blipFill>
          <p:spPr>
            <a:xfrm>
              <a:off x="11998" y="934"/>
              <a:ext cx="1961" cy="45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45529" y="225776"/>
            <a:ext cx="1328187" cy="709214"/>
            <a:chOff x="229" y="347"/>
            <a:chExt cx="2090" cy="1116"/>
          </a:xfrm>
        </p:grpSpPr>
        <p:sp>
          <p:nvSpPr>
            <p:cNvPr id="52" name="任意多边形 51"/>
            <p:cNvSpPr/>
            <p:nvPr/>
          </p:nvSpPr>
          <p:spPr>
            <a:xfrm>
              <a:off x="229" y="347"/>
              <a:ext cx="2090" cy="1117"/>
            </a:xfrm>
            <a:custGeom>
              <a:avLst/>
              <a:gdLst>
                <a:gd name="connsiteX0" fmla="*/ 0 w 2090"/>
                <a:gd name="connsiteY0" fmla="*/ 0 h 1117"/>
                <a:gd name="connsiteX1" fmla="*/ 0 w 2090"/>
                <a:gd name="connsiteY1" fmla="*/ 615 h 1117"/>
                <a:gd name="connsiteX2" fmla="*/ 417 w 2090"/>
                <a:gd name="connsiteY2" fmla="*/ 1117 h 1117"/>
                <a:gd name="connsiteX3" fmla="*/ 2090 w 2090"/>
                <a:gd name="connsiteY3" fmla="*/ 1115 h 1117"/>
                <a:gd name="connsiteX4" fmla="*/ 1167 w 2090"/>
                <a:gd name="connsiteY4" fmla="*/ 9 h 1117"/>
                <a:gd name="connsiteX5" fmla="*/ 0 w 2090"/>
                <a:gd name="connsiteY5" fmla="*/ 0 h 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0" h="1117">
                  <a:moveTo>
                    <a:pt x="0" y="0"/>
                  </a:moveTo>
                  <a:lnTo>
                    <a:pt x="0" y="615"/>
                  </a:lnTo>
                  <a:lnTo>
                    <a:pt x="417" y="1117"/>
                  </a:lnTo>
                  <a:lnTo>
                    <a:pt x="2090" y="1115"/>
                  </a:lnTo>
                  <a:lnTo>
                    <a:pt x="116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6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8D41"/>
                </a:solidFill>
              </a:endParaRPr>
            </a:p>
          </p:txBody>
        </p:sp>
        <p:sp>
          <p:nvSpPr>
            <p:cNvPr id="16" name="TextBox 3"/>
            <p:cNvSpPr txBox="1"/>
            <p:nvPr/>
          </p:nvSpPr>
          <p:spPr>
            <a:xfrm>
              <a:off x="301" y="524"/>
              <a:ext cx="1413" cy="809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3.5</a:t>
              </a:r>
              <a:endPara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7" name="TextBox 10"/>
          <p:cNvSpPr txBox="1"/>
          <p:nvPr/>
        </p:nvSpPr>
        <p:spPr>
          <a:xfrm>
            <a:off x="2451744" y="319194"/>
            <a:ext cx="5411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电机产品规格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Motor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product specifications</a:t>
            </a:r>
            <a:endParaRPr lang="en-US" altLang="zh-CN" sz="1400" b="1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textbox 264"/>
          <p:cNvSpPr/>
          <p:nvPr/>
        </p:nvSpPr>
        <p:spPr>
          <a:xfrm>
            <a:off x="719890" y="5199040"/>
            <a:ext cx="3825686" cy="805808"/>
          </a:xfrm>
          <a:prstGeom prst="rect">
            <a:avLst/>
          </a:prstGeom>
          <a:solidFill>
            <a:srgbClr val="6096E6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6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10260" algn="l" rtl="0" eaLnBrk="0">
              <a:lnSpc>
                <a:spcPct val="94000"/>
              </a:lnSpc>
              <a:spcBef>
                <a:spcPts val="0"/>
              </a:spcBef>
            </a:pPr>
            <a:r>
              <a:rPr lang="en-US"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1.7KW</a:t>
            </a:r>
            <a:r>
              <a:rPr lang="zh-CN"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电机</a:t>
            </a:r>
            <a:r>
              <a:rPr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Motor </a:t>
            </a:r>
            <a:endParaRPr 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5" name="table 260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125085" y="1084580"/>
          <a:ext cx="6661150" cy="5165725"/>
        </p:xfrm>
        <a:graphic>
          <a:graphicData uri="http://schemas.openxmlformats.org/drawingml/2006/table">
            <a:tbl>
              <a:tblPr/>
              <a:tblGrid>
                <a:gridCol w="3970655"/>
                <a:gridCol w="2690495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r>
                        <a:rPr sz="1600" b="1" kern="0" spc="12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项目</a:t>
                      </a:r>
                      <a:r>
                        <a:rPr sz="1600" b="1" kern="0" spc="7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600" kern="0" spc="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ltem</a:t>
                      </a:r>
                      <a:endParaRPr sz="1600" kern="0" spc="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r>
                        <a:rPr sz="1600" b="1" kern="0" spc="6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参数</a:t>
                      </a:r>
                      <a:r>
                        <a:rPr sz="1600" b="1" kern="0" spc="7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600" kern="0" spc="6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Parameter</a:t>
                      </a:r>
                      <a:endParaRPr sz="1600" kern="0" spc="6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9F9"/>
                    </a:solidFill>
                  </a:tcPr>
                </a:tc>
              </a:tr>
              <a:tr h="3575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额定</a:t>
                      </a:r>
                      <a:r>
                        <a:rPr lang="zh-CN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电压</a:t>
                      </a:r>
                      <a:r>
                        <a:rPr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（</a:t>
                      </a:r>
                      <a:r>
                        <a:rPr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Rate </a:t>
                      </a: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Voltage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lang="en-US" sz="1400" kern="0" spc="1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r>
                        <a:rPr lang="en-US" sz="1400" kern="0" spc="-2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51V</a:t>
                      </a:r>
                      <a:endParaRPr lang="en-US" sz="1400" kern="0" spc="-2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2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r>
                        <a:rPr lang="en-US"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额定功率 </a:t>
                      </a:r>
                      <a:r>
                        <a:rPr lang="en-US"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（</a:t>
                      </a:r>
                      <a:r>
                        <a:rPr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Rated</a:t>
                      </a:r>
                      <a:r>
                        <a:rPr sz="1400" spc="5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</a:t>
                      </a:r>
                      <a:r>
                        <a:rPr sz="140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ower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sz="1400" kern="0" spc="-1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r>
                        <a:rPr lang="en-US" sz="1400" kern="0" spc="-3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2.5KW</a:t>
                      </a:r>
                      <a:endParaRPr lang="en-US" sz="1400" kern="0" spc="-3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37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11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峰值功率    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（</a:t>
                      </a: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Peak Power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lang="en-US" sz="1400" kern="0" spc="1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3.8KW</a:t>
                      </a:r>
                      <a:endParaRPr lang="en-US" altLang="zh-CN" sz="14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1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11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sz="1400" b="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传感器类型 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（</a:t>
                      </a:r>
                      <a:r>
                        <a:rPr lang="en-US" sz="1400" b="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Sensor type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lang="en-US" sz="1400" b="0" spc="1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4333" marR="74333" marT="49555" marB="4955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霍尔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峰值相电流   （Peak Phase Current）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220A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电机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效率         (Motor efficiency)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≥88%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峰值扭矩       （Peak Torque）</a:t>
                      </a: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210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N·m</a:t>
                      </a: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额定转速       （Rated Rotation Rate）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kern="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480±5%rpm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最高转速       （Peak Rotation Rate）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400" kern="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600RPM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防护等级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       （IP）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400" kern="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IP67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冷却方式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       （</a:t>
                      </a:r>
                      <a:r>
                        <a:rPr lang="en-US" sz="1400">
                          <a:effectLst/>
                          <a:sym typeface="+mn-ea"/>
                        </a:rPr>
                        <a:t>Cooling Mode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400" dirty="0">
                          <a:effectLst/>
                          <a:sym typeface="+mn-ea"/>
                        </a:rPr>
                        <a:t>A</a:t>
                      </a:r>
                      <a:r>
                        <a:rPr lang="en-US" altLang="zh-CN" sz="1400" dirty="0">
                          <a:effectLst/>
                          <a:sym typeface="+mn-ea"/>
                        </a:rPr>
                        <a:t>ir</a:t>
                      </a:r>
                      <a:r>
                        <a:rPr lang="en-US" sz="1400" dirty="0">
                          <a:effectLst/>
                          <a:sym typeface="+mn-ea"/>
                        </a:rPr>
                        <a:t> - cooling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812435" y="218150"/>
            <a:ext cx="10274701" cy="726372"/>
            <a:chOff x="689" y="672"/>
            <a:chExt cx="13522" cy="976"/>
          </a:xfrm>
        </p:grpSpPr>
        <p:sp>
          <p:nvSpPr>
            <p:cNvPr id="54" name="任意多边形 53"/>
            <p:cNvSpPr/>
            <p:nvPr/>
          </p:nvSpPr>
          <p:spPr>
            <a:xfrm flipH="1">
              <a:off x="6557" y="672"/>
              <a:ext cx="7654" cy="976"/>
            </a:xfrm>
            <a:custGeom>
              <a:avLst/>
              <a:gdLst>
                <a:gd name="connsiteX0" fmla="*/ 0 w 7654"/>
                <a:gd name="connsiteY0" fmla="*/ 976 h 976"/>
                <a:gd name="connsiteX1" fmla="*/ 8 w 7654"/>
                <a:gd name="connsiteY1" fmla="*/ 1 h 976"/>
                <a:gd name="connsiteX2" fmla="*/ 7654 w 7654"/>
                <a:gd name="connsiteY2" fmla="*/ 0 h 976"/>
                <a:gd name="connsiteX3" fmla="*/ 6495 w 7654"/>
                <a:gd name="connsiteY3" fmla="*/ 962 h 976"/>
                <a:gd name="connsiteX4" fmla="*/ 0 w 7654"/>
                <a:gd name="connsiteY4" fmla="*/ 976 h 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54" h="976">
                  <a:moveTo>
                    <a:pt x="0" y="976"/>
                  </a:moveTo>
                  <a:lnTo>
                    <a:pt x="8" y="1"/>
                  </a:lnTo>
                  <a:lnTo>
                    <a:pt x="7654" y="0"/>
                  </a:lnTo>
                  <a:lnTo>
                    <a:pt x="6495" y="962"/>
                  </a:lnTo>
                  <a:lnTo>
                    <a:pt x="0" y="976"/>
                  </a:lnTo>
                  <a:close/>
                </a:path>
              </a:pathLst>
            </a:custGeom>
            <a:gradFill>
              <a:gsLst>
                <a:gs pos="0">
                  <a:srgbClr val="E1E1E1">
                    <a:alpha val="100000"/>
                  </a:srgbClr>
                </a:gs>
                <a:gs pos="100000">
                  <a:srgbClr val="476FBB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55000">
                      <a:srgbClr val="2F4371"/>
                    </a:gs>
                    <a:gs pos="0">
                      <a:srgbClr val="E1E1E1"/>
                    </a:gs>
                    <a:gs pos="100000">
                      <a:srgbClr val="2F4371"/>
                    </a:gs>
                  </a:gsLst>
                  <a:lin ang="17160000" scaled="0"/>
                </a:gradFill>
              </a:endParaRPr>
            </a:p>
          </p:txBody>
        </p:sp>
        <p:sp>
          <p:nvSpPr>
            <p:cNvPr id="55" name="平行四边形 7"/>
            <p:cNvSpPr/>
            <p:nvPr/>
          </p:nvSpPr>
          <p:spPr>
            <a:xfrm flipH="1">
              <a:off x="689" y="677"/>
              <a:ext cx="7070" cy="971"/>
            </a:xfrm>
            <a:custGeom>
              <a:avLst/>
              <a:gdLst>
                <a:gd name="connsiteX0" fmla="*/ 0 w 7070"/>
                <a:gd name="connsiteY0" fmla="*/ 971 h 971"/>
                <a:gd name="connsiteX1" fmla="*/ 1180 w 7070"/>
                <a:gd name="connsiteY1" fmla="*/ 0 h 971"/>
                <a:gd name="connsiteX2" fmla="*/ 7070 w 7070"/>
                <a:gd name="connsiteY2" fmla="*/ 0 h 971"/>
                <a:gd name="connsiteX3" fmla="*/ 6229 w 7070"/>
                <a:gd name="connsiteY3" fmla="*/ 971 h 971"/>
                <a:gd name="connsiteX4" fmla="*/ 0 w 7070"/>
                <a:gd name="connsiteY4" fmla="*/ 971 h 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70" h="971">
                  <a:moveTo>
                    <a:pt x="0" y="971"/>
                  </a:moveTo>
                  <a:lnTo>
                    <a:pt x="1180" y="0"/>
                  </a:lnTo>
                  <a:lnTo>
                    <a:pt x="7070" y="0"/>
                  </a:lnTo>
                  <a:lnTo>
                    <a:pt x="6229" y="971"/>
                  </a:lnTo>
                  <a:lnTo>
                    <a:pt x="0" y="97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6" name="图片 55" descr="LOGO2.png"/>
            <p:cNvPicPr>
              <a:picLocks noChangeAspect="1"/>
            </p:cNvPicPr>
            <p:nvPr/>
          </p:nvPicPr>
          <p:blipFill>
            <a:blip r:embed="rId1" cstate="print"/>
            <a:srcRect l="43580" t="31213" r="35273" b="61831"/>
            <a:stretch>
              <a:fillRect/>
            </a:stretch>
          </p:blipFill>
          <p:spPr>
            <a:xfrm>
              <a:off x="11998" y="934"/>
              <a:ext cx="1961" cy="45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145529" y="225776"/>
            <a:ext cx="1328187" cy="709214"/>
            <a:chOff x="229" y="347"/>
            <a:chExt cx="2090" cy="1116"/>
          </a:xfrm>
        </p:grpSpPr>
        <p:sp>
          <p:nvSpPr>
            <p:cNvPr id="52" name="任意多边形 51"/>
            <p:cNvSpPr/>
            <p:nvPr/>
          </p:nvSpPr>
          <p:spPr>
            <a:xfrm>
              <a:off x="229" y="347"/>
              <a:ext cx="2090" cy="1117"/>
            </a:xfrm>
            <a:custGeom>
              <a:avLst/>
              <a:gdLst>
                <a:gd name="connsiteX0" fmla="*/ 0 w 2090"/>
                <a:gd name="connsiteY0" fmla="*/ 0 h 1117"/>
                <a:gd name="connsiteX1" fmla="*/ 0 w 2090"/>
                <a:gd name="connsiteY1" fmla="*/ 615 h 1117"/>
                <a:gd name="connsiteX2" fmla="*/ 417 w 2090"/>
                <a:gd name="connsiteY2" fmla="*/ 1117 h 1117"/>
                <a:gd name="connsiteX3" fmla="*/ 2090 w 2090"/>
                <a:gd name="connsiteY3" fmla="*/ 1115 h 1117"/>
                <a:gd name="connsiteX4" fmla="*/ 1167 w 2090"/>
                <a:gd name="connsiteY4" fmla="*/ 9 h 1117"/>
                <a:gd name="connsiteX5" fmla="*/ 0 w 2090"/>
                <a:gd name="connsiteY5" fmla="*/ 0 h 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0" h="1117">
                  <a:moveTo>
                    <a:pt x="0" y="0"/>
                  </a:moveTo>
                  <a:lnTo>
                    <a:pt x="0" y="615"/>
                  </a:lnTo>
                  <a:lnTo>
                    <a:pt x="417" y="1117"/>
                  </a:lnTo>
                  <a:lnTo>
                    <a:pt x="2090" y="1115"/>
                  </a:lnTo>
                  <a:lnTo>
                    <a:pt x="116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76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8D41"/>
                </a:solidFill>
              </a:endParaRPr>
            </a:p>
          </p:txBody>
        </p:sp>
        <p:sp>
          <p:nvSpPr>
            <p:cNvPr id="16" name="TextBox 3"/>
            <p:cNvSpPr txBox="1"/>
            <p:nvPr/>
          </p:nvSpPr>
          <p:spPr>
            <a:xfrm>
              <a:off x="301" y="524"/>
              <a:ext cx="1413" cy="809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altLang="zh-CN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3.6</a:t>
              </a:r>
              <a:endPara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7" name="TextBox 10"/>
          <p:cNvSpPr txBox="1"/>
          <p:nvPr/>
        </p:nvSpPr>
        <p:spPr>
          <a:xfrm>
            <a:off x="2451744" y="319194"/>
            <a:ext cx="5411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电机产品规格</a:t>
            </a:r>
            <a:r>
              <a:rPr lang="en-US" altLang="zh-CN" sz="26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Motor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product specifications</a:t>
            </a:r>
            <a:endParaRPr lang="en-US" altLang="zh-CN" sz="1400" b="1" dirty="0">
              <a:solidFill>
                <a:schemeClr val="bg2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textbox 264"/>
          <p:cNvSpPr/>
          <p:nvPr/>
        </p:nvSpPr>
        <p:spPr>
          <a:xfrm>
            <a:off x="719890" y="5199040"/>
            <a:ext cx="3825686" cy="805808"/>
          </a:xfrm>
          <a:prstGeom prst="rect">
            <a:avLst/>
          </a:prstGeom>
          <a:solidFill>
            <a:srgbClr val="6096E6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6000"/>
              </a:lnSpc>
            </a:pPr>
            <a:endParaRPr sz="1335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10260" algn="l" rtl="0" eaLnBrk="0">
              <a:lnSpc>
                <a:spcPct val="94000"/>
              </a:lnSpc>
              <a:spcBef>
                <a:spcPts val="0"/>
              </a:spcBef>
            </a:pPr>
            <a:r>
              <a:rPr lang="en-US"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4.0KW</a:t>
            </a:r>
            <a:r>
              <a:rPr lang="zh-CN"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电机</a:t>
            </a:r>
            <a:r>
              <a:rPr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16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Motor </a:t>
            </a:r>
            <a:endParaRPr 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5" name="table 260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125085" y="1084580"/>
          <a:ext cx="6661150" cy="5165725"/>
        </p:xfrm>
        <a:graphic>
          <a:graphicData uri="http://schemas.openxmlformats.org/drawingml/2006/table">
            <a:tbl>
              <a:tblPr/>
              <a:tblGrid>
                <a:gridCol w="3970655"/>
                <a:gridCol w="2690495"/>
              </a:tblGrid>
              <a:tr h="438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r>
                        <a:rPr sz="1600" b="1" kern="0" spc="12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项目</a:t>
                      </a:r>
                      <a:r>
                        <a:rPr sz="1600" b="1" kern="0" spc="7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600" kern="0" spc="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ltem</a:t>
                      </a:r>
                      <a:endParaRPr sz="1600" kern="0" spc="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r>
                        <a:rPr sz="1600" b="1" kern="0" spc="6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参数</a:t>
                      </a:r>
                      <a:r>
                        <a:rPr sz="1600" b="1" kern="0" spc="7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1600" kern="0" spc="6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Parameter</a:t>
                      </a:r>
                      <a:endParaRPr sz="1600" kern="0" spc="6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9F9"/>
                    </a:solidFill>
                  </a:tcPr>
                </a:tc>
              </a:tr>
              <a:tr h="3575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额定</a:t>
                      </a:r>
                      <a:r>
                        <a:rPr lang="zh-CN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电压</a:t>
                      </a:r>
                      <a:r>
                        <a:rPr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（</a:t>
                      </a:r>
                      <a:r>
                        <a:rPr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Rate </a:t>
                      </a: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Voltage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lang="en-US" sz="1400" kern="0" spc="1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r>
                        <a:rPr lang="en-US" sz="1400" kern="0" spc="-2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51V</a:t>
                      </a:r>
                      <a:endParaRPr lang="en-US" sz="1400" kern="0" spc="-2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2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r>
                        <a:rPr lang="en-US"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额定功率 </a:t>
                      </a:r>
                      <a:r>
                        <a:rPr lang="en-US"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（</a:t>
                      </a:r>
                      <a:r>
                        <a:rPr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Rated</a:t>
                      </a:r>
                      <a:r>
                        <a:rPr sz="1400" spc="5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140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</a:t>
                      </a:r>
                      <a:r>
                        <a:rPr sz="1400" spc="-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ower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sz="1400" kern="0" spc="-1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r>
                        <a:rPr lang="en-US" sz="1400" kern="0" spc="-3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4KW</a:t>
                      </a:r>
                      <a:endParaRPr lang="en-US" sz="1400" kern="0" spc="-3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37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11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峰值功率    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（</a:t>
                      </a:r>
                      <a:r>
                        <a:rPr lang="en-US" sz="140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Peak Power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lang="en-US" sz="1400" kern="0" spc="1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6KW</a:t>
                      </a:r>
                      <a:endParaRPr lang="en-US" altLang="zh-CN" sz="1400" dirty="0"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1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11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sz="1400" b="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传感器类型 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（</a:t>
                      </a:r>
                      <a:r>
                        <a:rPr lang="en-US" sz="1400" b="0" spc="10" dirty="0">
                          <a:solidFill>
                            <a:srgbClr val="262626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Sensor type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lang="en-US" sz="1400" b="0" spc="10" dirty="0">
                        <a:solidFill>
                          <a:srgbClr val="262626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4333" marR="74333" marT="49555" marB="49555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霍尔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峰值相电流   （Peak Phase Current）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330A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电机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效率         (Motor efficiency)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≥88%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峰值扭矩       （Peak Torque）</a:t>
                      </a: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250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N·m</a:t>
                      </a: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355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额定转速       （Rated Rotation Rate）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en-US" altLang="zh-CN" sz="1400" kern="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750±5%rpm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最高转速       （Peak Rotation Rate）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400" kern="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780RPM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防护等级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       （IP）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400" kern="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</a:rPr>
                        <a:t>IP67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冷却方式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       （</a:t>
                      </a:r>
                      <a:r>
                        <a:rPr lang="en-US" sz="1400">
                          <a:effectLst/>
                          <a:sym typeface="+mn-ea"/>
                        </a:rPr>
                        <a:t>Cooling Mode</a:t>
                      </a:r>
                      <a:r>
                        <a:rPr lang="en-US" altLang="zh-CN" sz="1400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ea"/>
                        </a:rPr>
                        <a:t>）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1400" dirty="0">
                          <a:effectLst/>
                          <a:sym typeface="+mn-ea"/>
                        </a:rPr>
                        <a:t>A</a:t>
                      </a:r>
                      <a:r>
                        <a:rPr lang="en-US" altLang="zh-CN" sz="1400" dirty="0">
                          <a:effectLst/>
                          <a:sym typeface="+mn-ea"/>
                        </a:rPr>
                        <a:t>ir</a:t>
                      </a:r>
                      <a:r>
                        <a:rPr lang="en-US" sz="1400" dirty="0">
                          <a:effectLst/>
                          <a:sym typeface="+mn-ea"/>
                        </a:rPr>
                        <a:t> - cooling</a:t>
                      </a: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 eaLnBrk="0" fontAlgn="auto" latinLnBrk="0" hangingPunct="1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1400" kern="0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73" y="1361026"/>
            <a:ext cx="3906520" cy="360172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10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11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12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13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14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15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16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17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p="http://schemas.openxmlformats.org/presentationml/2006/main">
  <p:tag name="KSO_WM_DIAGRAM_VIRTUALLY_FRAME" val="{&quot;height&quot;:430.77771653543306,&quot;left&quot;:39.25,&quot;top&quot;:105.6,&quot;width&quot;:893.6}"/>
</p:tagLst>
</file>

<file path=ppt/tags/tag2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20.xml><?xml version="1.0" encoding="utf-8"?>
<p:tagLst xmlns:p="http://schemas.openxmlformats.org/presentationml/2006/main">
  <p:tag name="KSO_WM_DIAGRAM_VIRTUALLY_FRAME" val="{&quot;height&quot;:430.77771653543306,&quot;left&quot;:39.25,&quot;top&quot;:105.6,&quot;width&quot;:893.6}"/>
</p:tagLst>
</file>

<file path=ppt/tags/tag21.xml><?xml version="1.0" encoding="utf-8"?>
<p:tagLst xmlns:p="http://schemas.openxmlformats.org/presentationml/2006/main">
  <p:tag name="KSO_WM_DIAGRAM_VIRTUALLY_FRAME" val="{&quot;height&quot;:430.77771653543306,&quot;left&quot;:39.25,&quot;top&quot;:105.6,&quot;width&quot;:893.6}"/>
</p:tagLst>
</file>

<file path=ppt/tags/tag22.xml><?xml version="1.0" encoding="utf-8"?>
<p:tagLst xmlns:p="http://schemas.openxmlformats.org/presentationml/2006/main">
  <p:tag name="KSO_WM_DIAGRAM_VIRTUALLY_FRAME" val="{&quot;height&quot;:430.77771653543306,&quot;left&quot;:39.25,&quot;top&quot;:105.6,&quot;width&quot;:893.6}"/>
</p:tagLst>
</file>

<file path=ppt/tags/tag23.xml><?xml version="1.0" encoding="utf-8"?>
<p:tagLst xmlns:p="http://schemas.openxmlformats.org/presentationml/2006/main">
  <p:tag name="KSO_WM_DIAGRAM_VIRTUALLY_FRAME" val="{&quot;height&quot;:430.77771653543306,&quot;left&quot;:39.25,&quot;top&quot;:105.6,&quot;width&quot;:893.6}"/>
</p:tagLst>
</file>

<file path=ppt/tags/tag24.xml><?xml version="1.0" encoding="utf-8"?>
<p:tagLst xmlns:p="http://schemas.openxmlformats.org/presentationml/2006/main">
  <p:tag name="KSO_WM_BEAUTIFY_FLAG" val=""/>
  <p:tag name="KSO_WM_DIAGRAM_VIRTUALLY_FRAME" val="{&quot;height&quot;:430.77771653543306,&quot;left&quot;:39.25,&quot;top&quot;:105.6,&quot;width&quot;:893.6}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430.77771653543306,&quot;left&quot;:39.25,&quot;top&quot;:105.6,&quot;width&quot;:893.6}"/>
</p:tagLst>
</file>

<file path=ppt/tags/tag26.xml><?xml version="1.0" encoding="utf-8"?>
<p:tagLst xmlns:p="http://schemas.openxmlformats.org/presentationml/2006/main">
  <p:tag name="KSO_WM_DIAGRAM_VIRTUALLY_FRAME" val="{&quot;height&quot;:430.77771653543306,&quot;left&quot;:39.25,&quot;top&quot;:105.6,&quot;width&quot;:893.6}"/>
</p:tagLst>
</file>

<file path=ppt/tags/tag27.xml><?xml version="1.0" encoding="utf-8"?>
<p:tagLst xmlns:p="http://schemas.openxmlformats.org/presentationml/2006/main">
  <p:tag name="KSO_WM_DIAGRAM_VIRTUALLY_FRAME" val="{&quot;height&quot;:430.77771653543306,&quot;left&quot;:39.25,&quot;top&quot;:105.6,&quot;width&quot;:893.6}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p="http://schemas.openxmlformats.org/presentationml/2006/main">
  <p:tag name="TABLE_ENDDRAG_ORIGIN_RECT" val="524*406"/>
  <p:tag name="TABLE_ENDDRAG_RECT" val="403*85*524*40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p="http://schemas.openxmlformats.org/presentationml/2006/main">
  <p:tag name="TABLE_ENDDRAG_ORIGIN_RECT" val="524*406"/>
  <p:tag name="TABLE_ENDDRAG_RECT" val="403*85*524*40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p="http://schemas.openxmlformats.org/presentationml/2006/main">
  <p:tag name="COMMONDATA" val="eyJoZGlkIjoiOThlYWUxMTIxM2M0MTU1YzdlMmI5ZDY2NGM4OGY0NDgifQ=="/>
</p:tagLst>
</file>

<file path=ppt/tags/tag4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5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6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7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8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ags/tag9.xml><?xml version="1.0" encoding="utf-8"?>
<p:tagLst xmlns:p="http://schemas.openxmlformats.org/presentationml/2006/main">
  <p:tag name="KSO_WM_DIAGRAM_VIRTUALLY_FRAME" val="{&quot;height&quot;:339.35082031250005,&quot;left&quot;:354.8875590551181,&quot;top&quot;:84.05,&quot;width&quot;:397.800078740157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2814</Words>
  <Application>WPS 演示</Application>
  <PresentationFormat>自定义</PresentationFormat>
  <Paragraphs>283</Paragraphs>
  <Slides>12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Arial</vt:lpstr>
      <vt:lpstr>等线</vt:lpstr>
      <vt:lpstr>汉仪君黑-45简</vt:lpstr>
      <vt:lpstr>HK Grotesk Black</vt:lpstr>
      <vt:lpstr>AMGDT</vt:lpstr>
      <vt:lpstr>Arial Black</vt:lpstr>
      <vt:lpstr>Impact</vt:lpstr>
      <vt:lpstr>黑体</vt:lpstr>
      <vt:lpstr>Calibri</vt:lpstr>
      <vt:lpstr>Arial Unicode MS</vt:lpstr>
      <vt:lpstr>Times New Roman</vt:lpstr>
      <vt:lpstr>Century Gothic</vt:lpstr>
      <vt:lpstr>Black coffees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linya</dc:creator>
  <cp:lastModifiedBy>林锋</cp:lastModifiedBy>
  <cp:revision>81</cp:revision>
  <dcterms:created xsi:type="dcterms:W3CDTF">2022-01-05T01:35:00Z</dcterms:created>
  <dcterms:modified xsi:type="dcterms:W3CDTF">2026-04-07T00:18:39Z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7AC32AEAE6444B7EB10290F5761DD38E_12</vt:lpwstr>
  </property>
  <property fmtid="{D5CDD505-2E9C-101B-9397-08002B2CF9AE}" pid="3" name="KSOProductBuildVer">
    <vt:lpwstr>2052-12.1.0.25225</vt:lpwstr>
  </property>
</Properties>
</file>